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5143500" cx="9144000"/>
  <p:notesSz cx="6858000" cy="9144000"/>
  <p:embeddedFontLst>
    <p:embeddedFont>
      <p:font typeface="Proxima Nova"/>
      <p:regular r:id="rId23"/>
      <p:bold r:id="rId24"/>
      <p:italic r:id="rId25"/>
      <p:boldItalic r:id="rId26"/>
    </p:embeddedFont>
    <p:embeddedFont>
      <p:font typeface="Proxima Nova Semibold"/>
      <p:regular r:id="rId27"/>
      <p:bold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12D37BC-C960-46B2-8AF4-BA2FD9E6D3BB}">
  <a:tblStyle styleId="{312D37BC-C960-46B2-8AF4-BA2FD9E6D3B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ProximaNova-bold.fntdata"/><Relationship Id="rId23" Type="http://schemas.openxmlformats.org/officeDocument/2006/relationships/font" Target="fonts/ProximaNova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ProximaNova-boldItalic.fntdata"/><Relationship Id="rId25" Type="http://schemas.openxmlformats.org/officeDocument/2006/relationships/font" Target="fonts/ProximaNova-italic.fntdata"/><Relationship Id="rId28" Type="http://schemas.openxmlformats.org/officeDocument/2006/relationships/font" Target="fonts/ProximaNovaSemibold-bold.fntdata"/><Relationship Id="rId27" Type="http://schemas.openxmlformats.org/officeDocument/2006/relationships/font" Target="fonts/ProximaNovaSemibold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ProximaNovaSemibold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4b7364fde9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4b7364fde9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4b7364fde9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4b7364fde9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4b7364fde9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4b7364fde9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4b7364fde9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4b7364fde9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4b7364fde9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4b7364fde9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4b7364fde9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4b7364fde9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4b7364fde9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4b7364fde9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4b7364fde9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4b7364fde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4b7364fde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4b7364fde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4b7364fde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4b7364fde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b7364fde9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b7364fde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4b7364fde9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4b7364fde9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4b7364fde9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4b7364fde9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4b7364fde9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4b7364fde9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4b7364fde9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4b7364fde9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Разбор задания №3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Римский математик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о</a:t>
            </a:r>
            <a:r>
              <a:rPr lang="ru"/>
              <a:t>бработк</a:t>
            </a:r>
            <a:r>
              <a:rPr lang="ru"/>
              <a:t>у</a:t>
            </a:r>
            <a:r>
              <a:rPr lang="ru"/>
              <a:t> неправильной записи</a:t>
            </a:r>
            <a:endParaRPr/>
          </a:p>
        </p:txBody>
      </p:sp>
      <p:pic>
        <p:nvPicPr>
          <p:cNvPr id="108" name="Google Shape;10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7762160" cy="3820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9" name="Google Shape;109;p22"/>
          <p:cNvCxnSpPr/>
          <p:nvPr/>
        </p:nvCxnSpPr>
        <p:spPr>
          <a:xfrm>
            <a:off x="800100" y="4643125"/>
            <a:ext cx="45975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основной блок программы</a:t>
            </a:r>
            <a:endParaRPr/>
          </a:p>
        </p:txBody>
      </p:sp>
      <p:pic>
        <p:nvPicPr>
          <p:cNvPr id="115" name="Google Shape;11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85363"/>
            <a:ext cx="8839201" cy="23727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функцию считывания параметров</a:t>
            </a:r>
            <a:endParaRPr/>
          </a:p>
        </p:txBody>
      </p:sp>
      <p:pic>
        <p:nvPicPr>
          <p:cNvPr id="121" name="Google Shape;12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94663"/>
            <a:ext cx="8839199" cy="23541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700" y="152400"/>
            <a:ext cx="3808356" cy="483869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5"/>
          <p:cNvSpPr txBox="1"/>
          <p:nvPr>
            <p:ph type="title"/>
          </p:nvPr>
        </p:nvSpPr>
        <p:spPr>
          <a:xfrm>
            <a:off x="4381500" y="2046900"/>
            <a:ext cx="4590600" cy="104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функцию считывания римского числа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функцию получения результата</a:t>
            </a:r>
            <a:endParaRPr/>
          </a:p>
        </p:txBody>
      </p:sp>
      <p:pic>
        <p:nvPicPr>
          <p:cNvPr id="133" name="Google Shape;13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8" cy="25320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Что изменилось</a:t>
            </a:r>
            <a:endParaRPr/>
          </a:p>
        </p:txBody>
      </p:sp>
      <p:sp>
        <p:nvSpPr>
          <p:cNvPr id="139" name="Google Shape;139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Теперь мы: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Считываем римские числа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Проводим над римскими числами операции умножения, вычитания и сложения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Обрабатываем ошибки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8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Вопросы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Постановка задачи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Вы работаете в компании, разрабатывающей цифровые решения для музеев, архивов и библиотек, специализирующихся на исторических документах. В таких учреждениях по-прежнему используется римская система счисления при описании дат, инвентарных номеров и других числовых значений, чтобы сохранить историческую аутентичность документов.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just"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Необходимо разработать алгоритм, способный выполнять базовые арифметические операции с римскими числами, так как сотрудники часто сталкиваются с задачами вычислений в этой системе. Алгоритм должен уметь: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just"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Складывать два римских числа;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Вычитать одно римское число из другого;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Умножать два римских числа.</a:t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Постановка задачи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Формат входных данных:</a:t>
            </a:r>
            <a:endParaRPr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На вход программа принимает два римских числа (от I до MMMCMXCIX, т.е. от 1 до 3999) и оператор (‘*’, ‘-’, ‘+’). Все данные вводятся в одной строке слитно. 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just">
              <a:spcBef>
                <a:spcPts val="110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Гарантируется, что если римское число введено, то оно введено правильно.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Формат выходных данных: </a:t>
            </a:r>
            <a:endParaRPr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17500" lvl="0" marL="457200" rtl="0" algn="just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Программа выводит результат операции в римской системе счисления.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вход содержит недопустимые символы, программа должна вывести 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‘ERROR’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результат вычисления выходит за пределы допустимых римских чисел (меньше I или больше MMMCMXCIX), также вывести 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‘ERROR’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 sz="16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Примеры входных и выходных данных</a:t>
            </a:r>
            <a:endParaRPr/>
          </a:p>
        </p:txBody>
      </p:sp>
      <p:graphicFrame>
        <p:nvGraphicFramePr>
          <p:cNvPr id="73" name="Google Shape;73;p16"/>
          <p:cNvGraphicFramePr/>
          <p:nvPr/>
        </p:nvGraphicFramePr>
        <p:xfrm>
          <a:off x="311675" y="1307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{312D37BC-C960-46B2-8AF4-BA2FD9E6D3BB}</a:tableStyleId>
              </a:tblPr>
              <a:tblGrid>
                <a:gridCol w="1367025"/>
                <a:gridCol w="1154675"/>
                <a:gridCol w="5998925"/>
              </a:tblGrid>
              <a:tr h="767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Ввод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Вывод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Объяснение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767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III+XLIX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LII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3 (III) + 49 (XLIX) = 52 (LII)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279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XX-XXX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ERROR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20 (XX) - 30 (XXX) = -10, операция некорректна так как римскими числами нельзя записать отрицательные числа и ноль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767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AB+X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ERROR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Введены некорректные символы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Заготовка</a:t>
            </a:r>
            <a:endParaRPr/>
          </a:p>
        </p:txBody>
      </p:sp>
      <p:pic>
        <p:nvPicPr>
          <p:cNvPr id="79" name="Google Shape;7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335831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Заготовка</a:t>
            </a:r>
            <a:endParaRPr/>
          </a:p>
        </p:txBody>
      </p:sp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7592961" cy="382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Анализ заготовки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Что мы имеем: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Пройдет тест, если ответ был 5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Мы умеем получать значение некоторых римских цифр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Мы можем вывести любое римское число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Но: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Нет обработки ошибок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Не реализован сам алгоритм работы с римскими числами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Можно сделать лучше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константы и глобальные переменные</a:t>
            </a:r>
            <a:endParaRPr/>
          </a:p>
        </p:txBody>
      </p:sp>
      <p:pic>
        <p:nvPicPr>
          <p:cNvPr id="102" name="Google Shape;10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1" cy="31561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