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</p:sldIdLst>
  <p:sldSz cy="5143500" cx="9144000"/>
  <p:notesSz cx="6858000" cy="9144000"/>
  <p:embeddedFontLst>
    <p:embeddedFont>
      <p:font typeface="Proxima Nova"/>
      <p:regular r:id="rId66"/>
      <p:bold r:id="rId67"/>
      <p:italic r:id="rId68"/>
      <p:boldItalic r:id="rId69"/>
    </p:embeddedFont>
    <p:embeddedFont>
      <p:font typeface="Proxima Nova Semibold"/>
      <p:regular r:id="rId70"/>
      <p:bold r:id="rId71"/>
      <p:boldItalic r:id="rId7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1648347-FDB6-48CE-83A1-0AEB90F0BD6C}">
  <a:tblStyle styleId="{71648347-FDB6-48CE-83A1-0AEB90F0BD6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4687849-3428-4748-8201-F07AB19BF8C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2" Type="http://schemas.openxmlformats.org/officeDocument/2006/relationships/font" Target="fonts/ProximaNovaSemibold-boldItalic.fntdata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71" Type="http://schemas.openxmlformats.org/officeDocument/2006/relationships/font" Target="fonts/ProximaNovaSemibold-bold.fntdata"/><Relationship Id="rId70" Type="http://schemas.openxmlformats.org/officeDocument/2006/relationships/font" Target="fonts/ProximaNovaSemibold-regular.fntdata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20" Type="http://schemas.openxmlformats.org/officeDocument/2006/relationships/slide" Target="slides/slide14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22" Type="http://schemas.openxmlformats.org/officeDocument/2006/relationships/slide" Target="slides/slide16.xml"/><Relationship Id="rId66" Type="http://schemas.openxmlformats.org/officeDocument/2006/relationships/font" Target="fonts/ProximaNova-regular.fntdata"/><Relationship Id="rId21" Type="http://schemas.openxmlformats.org/officeDocument/2006/relationships/slide" Target="slides/slide15.xml"/><Relationship Id="rId65" Type="http://schemas.openxmlformats.org/officeDocument/2006/relationships/slide" Target="slides/slide59.xml"/><Relationship Id="rId24" Type="http://schemas.openxmlformats.org/officeDocument/2006/relationships/slide" Target="slides/slide18.xml"/><Relationship Id="rId68" Type="http://schemas.openxmlformats.org/officeDocument/2006/relationships/font" Target="fonts/ProximaNova-italic.fntdata"/><Relationship Id="rId23" Type="http://schemas.openxmlformats.org/officeDocument/2006/relationships/slide" Target="slides/slide17.xml"/><Relationship Id="rId67" Type="http://schemas.openxmlformats.org/officeDocument/2006/relationships/font" Target="fonts/ProximaNova-bold.fntdata"/><Relationship Id="rId60" Type="http://schemas.openxmlformats.org/officeDocument/2006/relationships/slide" Target="slides/slide54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font" Target="fonts/ProximaNova-boldItalic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52137da557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52137da557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52137da557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52137da557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52137da557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52137da557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52137da557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52137da557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2137da557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52137da557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5219d5ce28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5219d5ce28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5219d5ce2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5219d5ce2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5219d5ce28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5219d5ce2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52137da557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52137da557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52137da557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52137da557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52137da557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52137da55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2137da557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2137da557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52137da557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52137da557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52137da557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52137da557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52137da557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52137da557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2137da557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2137da557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5219d5ce28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5219d5ce28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5219d5ce28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5219d5ce28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5219d5ce28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5219d5ce28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5219d5ce28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5219d5ce28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5219d5ce28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5219d5ce28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52137da55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52137da55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5219d5ce28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5219d5ce28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219d5ce28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5219d5ce28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5219d5ce28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35219d5ce28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219d5ce28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219d5ce28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5219d5ce28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5219d5ce28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219d5ce28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219d5ce28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5219d5ce28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35219d5ce28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5219d5ce28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5219d5ce28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35219d5ce28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35219d5ce28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5219d5ce28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35219d5ce28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2137da557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2137da55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35219d5ce28_0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35219d5ce28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5219d5ce28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5219d5ce28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5219d5ce28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5219d5ce28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35219d5ce28_0_4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35219d5ce28_0_4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5219d5ce28_0_4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35219d5ce28_0_4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5219d5ce28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5219d5ce28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5219d5ce28_0_4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35219d5ce28_0_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5219d5ce28_0_4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35219d5ce28_0_4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5219d5ce28_0_4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35219d5ce28_0_4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5219d5ce28_0_4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35219d5ce28_0_4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2137da55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2137da55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5219d5ce28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35219d5ce28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5219d5ce28_0_4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35219d5ce28_0_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35219d5ce28_0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35219d5ce28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35219d5ce28_0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35219d5ce28_0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5219d5ce28_0_4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35219d5ce28_0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35219d5ce28_0_4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35219d5ce28_0_4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5219d5ce28_0_5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35219d5ce28_0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35219d5ce28_0_5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35219d5ce28_0_5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5219d5ce28_0_5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5219d5ce28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5219d5ce28_0_5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35219d5ce28_0_5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2137da557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2137da55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2137da55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2137da55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2137da557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2137da557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2137da557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2137da557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9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0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9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4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0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6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2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5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3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17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Дробные трансформации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Разбор первого задания для 10-11 классов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Действия с дробью (трансформации)</a:t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Увеличение числителя и знаменателя на единицу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Значение дроби увеличивается</a:t>
            </a:r>
            <a:endParaRPr/>
          </a:p>
          <a:p>
            <a:pPr indent="0" lvl="0" marL="1371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Сокращение дроби</a:t>
            </a:r>
            <a:endParaRPr/>
          </a:p>
        </p:txBody>
      </p:sp>
      <p:graphicFrame>
        <p:nvGraphicFramePr>
          <p:cNvPr id="115" name="Google Shape;115;p22"/>
          <p:cNvGraphicFramePr/>
          <p:nvPr/>
        </p:nvGraphicFramePr>
        <p:xfrm>
          <a:off x="1905000" y="3558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{71648347-FDB6-48CE-83A1-0AEB90F0BD6C}</a:tableStyleId>
              </a:tblPr>
              <a:tblGrid>
                <a:gridCol w="3429625"/>
                <a:gridCol w="1234550"/>
                <a:gridCol w="1343950"/>
                <a:gridCol w="12308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Числитель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Знаменатель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Значение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Изначально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0.2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Выполняем действие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0.333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Выполняем действие 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Действия с дробью (трансформации)</a:t>
            </a:r>
            <a:endParaRPr/>
          </a:p>
        </p:txBody>
      </p:sp>
      <p:sp>
        <p:nvSpPr>
          <p:cNvPr id="121" name="Google Shape;121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Увеличение числителя и знаменателя на единицу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Значение дроби увеличивается</a:t>
            </a:r>
            <a:endParaRPr/>
          </a:p>
          <a:p>
            <a:pPr indent="0" lvl="0" marL="1371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Сокращение дроби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Значение дроби не изменяется</a:t>
            </a:r>
            <a:endParaRPr/>
          </a:p>
        </p:txBody>
      </p:sp>
      <p:graphicFrame>
        <p:nvGraphicFramePr>
          <p:cNvPr id="122" name="Google Shape;122;p23"/>
          <p:cNvGraphicFramePr/>
          <p:nvPr/>
        </p:nvGraphicFramePr>
        <p:xfrm>
          <a:off x="1905000" y="3558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{71648347-FDB6-48CE-83A1-0AEB90F0BD6C}</a:tableStyleId>
              </a:tblPr>
              <a:tblGrid>
                <a:gridCol w="3429625"/>
                <a:gridCol w="1234550"/>
                <a:gridCol w="1343950"/>
                <a:gridCol w="12308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Числитель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Знаменатель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Значение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Изначально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0.2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Выполняем действие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0.333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Выполняем действие 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0.333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Действия с дробью (трансформации)</a:t>
            </a:r>
            <a:endParaRPr/>
          </a:p>
        </p:txBody>
      </p:sp>
      <p:sp>
        <p:nvSpPr>
          <p:cNvPr id="128" name="Google Shape;12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Увеличение числителя и знаменателя на единицу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Значение дроби увеличивается</a:t>
            </a:r>
            <a:endParaRPr/>
          </a:p>
          <a:p>
            <a:pPr indent="0" lvl="0" marL="1371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Сокращение дроби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Значение дроби не изменяется</a:t>
            </a:r>
            <a:endParaRPr/>
          </a:p>
        </p:txBody>
      </p:sp>
      <p:sp>
        <p:nvSpPr>
          <p:cNvPr id="129" name="Google Shape;129;p24"/>
          <p:cNvSpPr txBox="1"/>
          <p:nvPr/>
        </p:nvSpPr>
        <p:spPr>
          <a:xfrm>
            <a:off x="0" y="4697100"/>
            <a:ext cx="9144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/>
              <a:t>Вывод</a:t>
            </a:r>
            <a:endParaRPr/>
          </a:p>
        </p:txBody>
      </p:sp>
      <p:sp>
        <p:nvSpPr>
          <p:cNvPr id="135" name="Google Shape;135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</a:t>
            </a:r>
            <a:r>
              <a:rPr lang="ru"/>
              <a:t>торую дробь можно получить только тогда, когда она будет меньше первой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Сокращение дроби</a:t>
            </a:r>
            <a:endParaRPr/>
          </a:p>
        </p:txBody>
      </p:sp>
      <p:sp>
        <p:nvSpPr>
          <p:cNvPr id="141" name="Google Shape;141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2" name="Google Shape;14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88" y="1152475"/>
            <a:ext cx="4772025" cy="308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Сокращение дроби</a:t>
            </a:r>
            <a:endParaRPr/>
          </a:p>
        </p:txBody>
      </p:sp>
      <p:sp>
        <p:nvSpPr>
          <p:cNvPr id="148" name="Google Shape;148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152475"/>
            <a:ext cx="4799825" cy="378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Сокращение дроби</a:t>
            </a:r>
            <a:endParaRPr/>
          </a:p>
        </p:txBody>
      </p:sp>
      <p:sp>
        <p:nvSpPr>
          <p:cNvPr id="155" name="Google Shape;155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152475"/>
            <a:ext cx="4799825" cy="37879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7" name="Google Shape;157;p28"/>
          <p:cNvGraphicFramePr/>
          <p:nvPr/>
        </p:nvGraphicFramePr>
        <p:xfrm>
          <a:off x="5881325" y="1181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{71648347-FDB6-48CE-83A1-0AEB90F0BD6C}</a:tableStyleId>
              </a:tblPr>
              <a:tblGrid>
                <a:gridCol w="1434825"/>
                <a:gridCol w="598275"/>
                <a:gridCol w="599600"/>
                <a:gridCol w="6299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Действие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Temp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Дано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36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Сокращение дроби</a:t>
            </a:r>
            <a:endParaRPr/>
          </a:p>
        </p:txBody>
      </p:sp>
      <p:sp>
        <p:nvSpPr>
          <p:cNvPr id="163" name="Google Shape;163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4" name="Google Shape;16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152475"/>
            <a:ext cx="4799825" cy="37879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5" name="Google Shape;165;p29"/>
          <p:cNvGraphicFramePr/>
          <p:nvPr/>
        </p:nvGraphicFramePr>
        <p:xfrm>
          <a:off x="5881325" y="1181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{71648347-FDB6-48CE-83A1-0AEB90F0BD6C}</a:tableStyleId>
              </a:tblPr>
              <a:tblGrid>
                <a:gridCol w="1434825"/>
                <a:gridCol w="598275"/>
                <a:gridCol w="599600"/>
                <a:gridCol w="6299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Действие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Temp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Дано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36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Temp := 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24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B := A MOD 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A := Temp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B &lt;&gt; 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TRUE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Temp := B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12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B := A MOD B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A := Temp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12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B &lt;&gt; 0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FALSE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hMerge="1"/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Сокращение дроби</a:t>
            </a:r>
            <a:endParaRPr/>
          </a:p>
        </p:txBody>
      </p:sp>
      <p:sp>
        <p:nvSpPr>
          <p:cNvPr id="171" name="Google Shape;171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2" name="Google Shape;17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78105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Вспомогательные</a:t>
            </a:r>
            <a:r>
              <a:rPr lang="ru"/>
              <a:t> функции</a:t>
            </a:r>
            <a:endParaRPr/>
          </a:p>
        </p:txBody>
      </p:sp>
      <p:sp>
        <p:nvSpPr>
          <p:cNvPr id="178" name="Google Shape;178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9" name="Google Shape;17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152474"/>
            <a:ext cx="8520601" cy="2513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Условие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Дано: 2 правильные несократимые дроби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Подсчет шагов</a:t>
            </a:r>
            <a:endParaRPr/>
          </a:p>
        </p:txBody>
      </p:sp>
      <p:sp>
        <p:nvSpPr>
          <p:cNvPr id="185" name="Google Shape;185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6" name="Google Shape;186;p32" title="ima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7"/>
            <a:ext cx="7213477" cy="3991024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2"/>
          <p:cNvSpPr/>
          <p:nvPr/>
        </p:nvSpPr>
        <p:spPr>
          <a:xfrm>
            <a:off x="446775" y="2539175"/>
            <a:ext cx="5033700" cy="2375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Подсчет шагов</a:t>
            </a:r>
            <a:endParaRPr/>
          </a:p>
        </p:txBody>
      </p:sp>
      <p:sp>
        <p:nvSpPr>
          <p:cNvPr id="193" name="Google Shape;193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33" title="ima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7"/>
            <a:ext cx="7213477" cy="3991024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3"/>
          <p:cNvSpPr/>
          <p:nvPr/>
        </p:nvSpPr>
        <p:spPr>
          <a:xfrm>
            <a:off x="446775" y="4073100"/>
            <a:ext cx="5033700" cy="841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Подсчет шагов</a:t>
            </a:r>
            <a:endParaRPr/>
          </a:p>
        </p:txBody>
      </p:sp>
      <p:sp>
        <p:nvSpPr>
          <p:cNvPr id="201" name="Google Shape;201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2" name="Google Shape;202;p34" title="ima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7"/>
            <a:ext cx="7213477" cy="3991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Основная программа</a:t>
            </a:r>
            <a:endParaRPr/>
          </a:p>
        </p:txBody>
      </p:sp>
      <p:sp>
        <p:nvSpPr>
          <p:cNvPr id="208" name="Google Shape;208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9" name="Google Shape;20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152475"/>
            <a:ext cx="8520600" cy="2553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Вопросы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Разбор задания №2</a:t>
            </a:r>
            <a:endParaRPr/>
          </a:p>
        </p:txBody>
      </p:sp>
      <p:sp>
        <p:nvSpPr>
          <p:cNvPr id="220" name="Google Shape;220;p3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Анализ ДНК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226" name="Google Shape;226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Вы работаете в биотехнологической компании, которая разрабатывает алгоритмы для анализа цепочек ДНК. В процессе исследований биоинженеры представляют последовательности фрагментов ДНК в виде квадратных матриц, где каждая клетка содержит символ нуклеотида (A, T, C, G).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2000"/>
              </a:spcBef>
              <a:spcAft>
                <a:spcPts val="600"/>
              </a:spcAft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Было замечено, что некоторые виды мутаций проявляются как палиндромные последовательности нуклеотидов вдоль строки, столбца или диагонали. Палиндром — это биологический маркер симметричной мутации, и его наличие может указывать на потенциально нестабильные участки ДНК. Необходимо найти все палиндромы.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232" name="Google Shape;232;p39"/>
          <p:cNvSpPr txBox="1"/>
          <p:nvPr>
            <p:ph idx="1" type="body"/>
          </p:nvPr>
        </p:nvSpPr>
        <p:spPr>
          <a:xfrm>
            <a:off x="311700" y="1152475"/>
            <a:ext cx="8520600" cy="39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входных данных: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вход программа принимает размер матрицы N (2 &lt;= N &lt;= 10), потом на N строках по N символов нуклеотидов (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A, T, C, G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). Необходимо найти все палиндромы (слова, читающиеся одинаково слева направо и справа налево), которые можно получить: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В строках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В столбцах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главных диагоналях (из левого верхнего в правый нижний угол и наоборот)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20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Гарантируется, что матрица вводится нужного размера.</a:t>
            </a:r>
            <a:endParaRPr sz="20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238" name="Google Shape;238;p40"/>
          <p:cNvSpPr txBox="1"/>
          <p:nvPr>
            <p:ph idx="1" type="body"/>
          </p:nvPr>
        </p:nvSpPr>
        <p:spPr>
          <a:xfrm>
            <a:off x="311700" y="1152475"/>
            <a:ext cx="8520600" cy="39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выходных данных: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17500" lvl="0" marL="45720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После нахождения всех уникальных палиндромов, программа выводит их в алфавитном порядке.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палиндромов нет,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‘NONE’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в матрице попадется символ, не являющийся  нуклеотидом (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A, T, C, G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),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 завершить программу.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N не входит в допустимый диапазон,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 завершить программу.</a:t>
            </a:r>
            <a:endParaRPr sz="20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Примеры входных и выходных данных</a:t>
            </a:r>
            <a:endParaRPr/>
          </a:p>
        </p:txBody>
      </p:sp>
      <p:graphicFrame>
        <p:nvGraphicFramePr>
          <p:cNvPr id="244" name="Google Shape;244;p41"/>
          <p:cNvGraphicFramePr/>
          <p:nvPr/>
        </p:nvGraphicFramePr>
        <p:xfrm>
          <a:off x="371525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{54687849-3428-4748-8201-F07AB19BF8C4}</a:tableStyleId>
              </a:tblPr>
              <a:tblGrid>
                <a:gridCol w="788200"/>
                <a:gridCol w="1658250"/>
                <a:gridCol w="58491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Ввод</a:t>
                      </a:r>
                      <a:endParaRPr b="1"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Вывод</a:t>
                      </a:r>
                      <a:endParaRPr b="1"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Объяснение</a:t>
                      </a:r>
                      <a:endParaRPr b="1"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3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CGC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TTT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CGC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TTT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 этой матрице присутствуют только палиндромы в строках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3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CAC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AAA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ACA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CAC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 этой матрице присутствуют палиндромы в строках (ACA, CAC), в столбцах (ACA, CAC) и на главных диагоналях (AAA), после проверки на уникальность и сортировке остаются AAA, ACA, CAC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4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ATCG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AAAC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GTAA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TTTC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NONE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 этой матрице отсутствуют палиндромы.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4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ABCD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EFGH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IJKL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MNOP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 матрице присутствуют символы, не являющиеся  нуклеотидами (A, T, C, G)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52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0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Размер матрицы не может превышать 10.</a:t>
                      </a:r>
                      <a:endParaRPr sz="10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Условие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Дано: 2 правильные несократимые дроби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Действия: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ru"/>
              <a:t>Увеличение числителя и знаменателя первой дроби на единицу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ru"/>
              <a:t>Сокращение первой дроби если это возможно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250" name="Google Shape;25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2966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256" name="Google Shape;25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9700"/>
            <a:ext cx="7234901" cy="295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262" name="Google Shape;262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01425"/>
            <a:ext cx="8458200" cy="229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Анализ заготовки</a:t>
            </a:r>
            <a:endParaRPr/>
          </a:p>
        </p:txBody>
      </p:sp>
      <p:sp>
        <p:nvSpPr>
          <p:cNvPr id="268" name="Google Shape;268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мы можем: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Считывать нашу матрицу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Выводить нашу матрицу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Сортировать палиндромы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Но: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Нет обработки ошибок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Нет палиндромов(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Можно сделать лучше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константы, типы и глобальные переменные</a:t>
            </a:r>
            <a:endParaRPr/>
          </a:p>
        </p:txBody>
      </p:sp>
      <p:pic>
        <p:nvPicPr>
          <p:cNvPr id="279" name="Google Shape;27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5086350" cy="264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обработку неправильной записи</a:t>
            </a:r>
            <a:endParaRPr/>
          </a:p>
        </p:txBody>
      </p:sp>
      <p:pic>
        <p:nvPicPr>
          <p:cNvPr id="285" name="Google Shape;285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5111924" cy="3311535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48"/>
          <p:cNvSpPr/>
          <p:nvPr/>
        </p:nvSpPr>
        <p:spPr>
          <a:xfrm>
            <a:off x="229550" y="1759325"/>
            <a:ext cx="2211900" cy="705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48"/>
          <p:cNvSpPr/>
          <p:nvPr/>
        </p:nvSpPr>
        <p:spPr>
          <a:xfrm>
            <a:off x="706250" y="3283525"/>
            <a:ext cx="2211900" cy="721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основной блок программы</a:t>
            </a:r>
            <a:endParaRPr/>
          </a:p>
        </p:txBody>
      </p:sp>
      <p:pic>
        <p:nvPicPr>
          <p:cNvPr id="293" name="Google Shape;29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229475" cy="22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поиска палиндромов</a:t>
            </a:r>
            <a:endParaRPr/>
          </a:p>
        </p:txBody>
      </p:sp>
      <p:pic>
        <p:nvPicPr>
          <p:cNvPr id="299" name="Google Shape;299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819814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проверки на уникальность</a:t>
            </a:r>
            <a:endParaRPr/>
          </a:p>
        </p:txBody>
      </p:sp>
      <p:pic>
        <p:nvPicPr>
          <p:cNvPr id="305" name="Google Shape;305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8" cy="252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Условие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Дано: 2 правильные несократимые дроби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Действия: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ru"/>
              <a:t>Увеличение числителя и знаменателя первой дроби на единицу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ru"/>
              <a:t>Сокращение первой дроби если это возможно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Результат: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ru"/>
              <a:t>строка ERROR — знаменатель хотя бы одной дроби равен нулю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ru"/>
              <a:t>число -1 — изначальные дроби равны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ru"/>
              <a:t>число n — количество шагов для достижения второй дроби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ru"/>
              <a:t>число 0 — невозможно достичь второй дроби 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проверки на палиндром</a:t>
            </a:r>
            <a:endParaRPr/>
          </a:p>
        </p:txBody>
      </p:sp>
      <p:pic>
        <p:nvPicPr>
          <p:cNvPr id="311" name="Google Shape;311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4848225" cy="26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изменилось</a:t>
            </a:r>
            <a:endParaRPr/>
          </a:p>
        </p:txBody>
      </p:sp>
      <p:sp>
        <p:nvSpPr>
          <p:cNvPr id="317" name="Google Shape;317;p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Теперь мы можем: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Проверить является ли строка палиндромом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Проверить уникальность палиндрома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Обрабатываем ошибки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Вопросы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Разбор задания №3</a:t>
            </a:r>
            <a:endParaRPr/>
          </a:p>
        </p:txBody>
      </p:sp>
      <p:sp>
        <p:nvSpPr>
          <p:cNvPr id="328" name="Google Shape;328;p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Система обнаружения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334" name="Google Shape;334;p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складе установлены датчики, ориентированные в одном из четырёх направлений (вверх, вниз, влево, вправо). Эти датчики испускают сигналы в выбранном направлении для сканирования коридоров. Сигнал продвигается по прямой, пока не встретит препятствие в виде стены или не выйдет за границы склада. Если на пути сигнала находится другой датчик, система фиксирует его и помечает как "обнаруженный". Задача — смоделировать прохождение сигнала от каждого датчика и определить, какие объекты будут зафиксированы системой.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Необходимо промоделировать испускание сигналов датчиками: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AutoNum type="arabicPeriod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сигнал попадает в другой датчик, этот датчик помечается как обнаруженный (латинский символ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‘O’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AutoNum type="arabicPeriod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сигнал попадает в стену (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‘|’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или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‘-’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) или выходит за границы склада, ничего не происходит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AutoNum type="arabicPeriod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Сигналы в конечную точку прилетают мгновенно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340" name="Google Shape;340;p57"/>
          <p:cNvSpPr txBox="1"/>
          <p:nvPr>
            <p:ph idx="1" type="body"/>
          </p:nvPr>
        </p:nvSpPr>
        <p:spPr>
          <a:xfrm>
            <a:off x="311700" y="1152475"/>
            <a:ext cx="8520600" cy="39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входных данных: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вход программе подаются два числа N и M  — длина и ширина склада. N и M находятся в диапазоне от 2 до 10. Затем вводится план склада размером N×M, состоящее из символов: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●"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Стены: 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‘|’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(вертикальная стена)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‘-’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(горизонтальная стена)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●"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Пустое пространство: 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‘.’</a:t>
            </a:r>
            <a:endParaRPr b="1"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●"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Датчики: 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‘&gt;’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(Датчик, ориентированный вправо)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‘&lt;’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(Датчик, ориентированный влево)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‘^’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Датчик, ориентированный вверх)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roxima Nova"/>
              <a:buChar char="○"/>
            </a:pPr>
            <a:r>
              <a:rPr b="1"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‘v’</a:t>
            </a: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(Датчик, ориентированный вниз)</a:t>
            </a:r>
            <a:endParaRPr sz="15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" sz="15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Гарантируется, что план склада вводится нужного размера.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Постановка задачи</a:t>
            </a:r>
            <a:endParaRPr/>
          </a:p>
        </p:txBody>
      </p:sp>
      <p:sp>
        <p:nvSpPr>
          <p:cNvPr id="346" name="Google Shape;346;p58"/>
          <p:cNvSpPr txBox="1"/>
          <p:nvPr>
            <p:ph idx="1" type="body"/>
          </p:nvPr>
        </p:nvSpPr>
        <p:spPr>
          <a:xfrm>
            <a:off x="311700" y="1152475"/>
            <a:ext cx="8520600" cy="39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Формат выходных данных: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17500" lvl="0" marL="457200" rtl="0" algn="l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код выполнен успешно, то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○"/>
            </a:pPr>
            <a:r>
              <a:rPr lang="ru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На первой строчке пишется количество обнаруженных датчиков, если их нет, то написать </a:t>
            </a:r>
            <a:r>
              <a:rPr b="1" lang="ru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‘NONE’</a:t>
            </a:r>
            <a:r>
              <a:rPr lang="ru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○"/>
            </a:pPr>
            <a:r>
              <a:rPr lang="ru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Показать склад после моделирования сигналов (с отображением обнаруженных датчиков).</a:t>
            </a:r>
            <a:endParaRPr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встречен неопознанный символ,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 завершить программу.</a:t>
            </a:r>
            <a:endParaRPr sz="1400">
              <a:solidFill>
                <a:schemeClr val="dk1"/>
              </a:solidFill>
              <a:highlight>
                <a:srgbClr val="FEFEFE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Если N или M не входит в допустимый диапазон, вывести </a:t>
            </a:r>
            <a:r>
              <a:rPr b="1"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‘ERROR’</a:t>
            </a:r>
            <a:r>
              <a:rPr lang="ru" sz="1400">
                <a:solidFill>
                  <a:schemeClr val="dk1"/>
                </a:solidFill>
                <a:highlight>
                  <a:srgbClr val="FEFEFE"/>
                </a:highlight>
                <a:latin typeface="Proxima Nova"/>
                <a:ea typeface="Proxima Nova"/>
                <a:cs typeface="Proxima Nova"/>
                <a:sym typeface="Proxima Nova"/>
              </a:rPr>
              <a:t> и завершить программу.</a:t>
            </a:r>
            <a:endParaRPr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Примеры входных и выходных данных</a:t>
            </a:r>
            <a:endParaRPr/>
          </a:p>
        </p:txBody>
      </p:sp>
      <p:graphicFrame>
        <p:nvGraphicFramePr>
          <p:cNvPr id="352" name="Google Shape;352;p59"/>
          <p:cNvGraphicFramePr/>
          <p:nvPr/>
        </p:nvGraphicFramePr>
        <p:xfrm>
          <a:off x="311675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{54687849-3428-4748-8201-F07AB19BF8C4}</a:tableStyleId>
              </a:tblPr>
              <a:tblGrid>
                <a:gridCol w="1349525"/>
                <a:gridCol w="3546400"/>
                <a:gridCol w="35464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Ввод</a:t>
                      </a:r>
                      <a:endParaRPr b="1"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Вывод</a:t>
                      </a:r>
                      <a:endParaRPr b="1"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Объяснение</a:t>
                      </a:r>
                      <a:endParaRPr b="1"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5 7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.......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.&gt;&gt;...&lt;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.-...-.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.^...&lt;.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.......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3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2 3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2 7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4 2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.......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.&gt;O...O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.-...-.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.O...&lt;.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.......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Датчики с позиций (2;3) и (2;7) попали друг в друга. 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Датчик с позиции (2;2) попал в (2;3).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Датчик с позиции (4;2) попал в стену.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Датчик с позиции (6;6) попал в (4;2)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2 2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&lt;&gt;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NONE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&lt;&gt;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Ни один из датчиков не попал в другие датчики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2 2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&gt;!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Неопознанный символ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52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ERROR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Размер склада не должен превышать 10</a:t>
                      </a:r>
                      <a:endParaRPr sz="12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358" name="Google Shape;358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6141057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Заготовка</a:t>
            </a:r>
            <a:endParaRPr/>
          </a:p>
        </p:txBody>
      </p:sp>
      <p:pic>
        <p:nvPicPr>
          <p:cNvPr id="364" name="Google Shape;364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461494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Дробь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63"/>
            <a:ext cx="7600950" cy="14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7"/>
          <p:cNvSpPr/>
          <p:nvPr/>
        </p:nvSpPr>
        <p:spPr>
          <a:xfrm>
            <a:off x="545625" y="2109300"/>
            <a:ext cx="4398300" cy="239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Анализ заготовки</a:t>
            </a:r>
            <a:endParaRPr/>
          </a:p>
        </p:txBody>
      </p:sp>
      <p:sp>
        <p:nvSpPr>
          <p:cNvPr id="370" name="Google Shape;370;p6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мы имеем: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Процедура, считывающая поле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Процедура, печатающая поле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Но: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Нет обработки ошибок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Не реализована работа датчиков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6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Можно сделать лучше</a:t>
            </a: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константы, типы и глобальные переменные</a:t>
            </a:r>
            <a:endParaRPr/>
          </a:p>
        </p:txBody>
      </p:sp>
      <p:pic>
        <p:nvPicPr>
          <p:cNvPr id="381" name="Google Shape;381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373587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обработку неправильной записи</a:t>
            </a:r>
            <a:endParaRPr/>
          </a:p>
        </p:txBody>
      </p:sp>
      <p:pic>
        <p:nvPicPr>
          <p:cNvPr id="387" name="Google Shape;387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70125"/>
            <a:ext cx="4349850" cy="3820974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65"/>
          <p:cNvSpPr/>
          <p:nvPr/>
        </p:nvSpPr>
        <p:spPr>
          <a:xfrm>
            <a:off x="406900" y="2022975"/>
            <a:ext cx="4254900" cy="691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65"/>
          <p:cNvSpPr/>
          <p:nvPr/>
        </p:nvSpPr>
        <p:spPr>
          <a:xfrm>
            <a:off x="888775" y="3565200"/>
            <a:ext cx="1735200" cy="721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основной блок программы</a:t>
            </a:r>
            <a:endParaRPr/>
          </a:p>
        </p:txBody>
      </p:sp>
      <p:pic>
        <p:nvPicPr>
          <p:cNvPr id="395" name="Google Shape;395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70125"/>
            <a:ext cx="5336550" cy="37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Добавляем функцию симуляции работы датчиков</a:t>
            </a:r>
            <a:endParaRPr/>
          </a:p>
        </p:txBody>
      </p:sp>
      <p:pic>
        <p:nvPicPr>
          <p:cNvPr id="401" name="Google Shape;401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5102900" cy="28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68"/>
          <p:cNvSpPr txBox="1"/>
          <p:nvPr>
            <p:ph type="title"/>
          </p:nvPr>
        </p:nvSpPr>
        <p:spPr>
          <a:xfrm>
            <a:off x="4381500" y="2046900"/>
            <a:ext cx="4590600" cy="104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220"/>
              <a:t>Добавляем функцию симуляции работы конкретного датчика</a:t>
            </a:r>
            <a:endParaRPr sz="2220"/>
          </a:p>
        </p:txBody>
      </p:sp>
      <p:pic>
        <p:nvPicPr>
          <p:cNvPr id="407" name="Google Shape;407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076700" cy="47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69"/>
          <p:cNvSpPr txBox="1"/>
          <p:nvPr>
            <p:ph type="title"/>
          </p:nvPr>
        </p:nvSpPr>
        <p:spPr>
          <a:xfrm>
            <a:off x="311700" y="445025"/>
            <a:ext cx="8520600" cy="9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520"/>
              <a:t>Добавляем процедуру, подсчитывающую количество обнаруженных датчиков</a:t>
            </a:r>
            <a:endParaRPr sz="2520"/>
          </a:p>
        </p:txBody>
      </p:sp>
      <p:pic>
        <p:nvPicPr>
          <p:cNvPr id="413" name="Google Shape;413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51225"/>
            <a:ext cx="6400800" cy="254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изменилось</a:t>
            </a:r>
            <a:endParaRPr/>
          </a:p>
        </p:txBody>
      </p:sp>
      <p:sp>
        <p:nvSpPr>
          <p:cNvPr id="419" name="Google Shape;419;p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Теперь мы: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Можем провести симуляцию работы датчиков, не затрагивая введенное поле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Можем провести симуляцию работы конкретного датчика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/>
              <a:t>Обрабатываем ошибки</a:t>
            </a:r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7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Вопросы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Дробь</a:t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63"/>
            <a:ext cx="7600950" cy="149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Действия с дробью (трансформации)</a:t>
            </a:r>
            <a:endParaRPr/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Увеличение числителя и знаменателя на единицу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Сокращение дроби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Действия с дробью (трансформации)</a:t>
            </a:r>
            <a:endParaRPr/>
          </a:p>
        </p:txBody>
      </p:sp>
      <p:sp>
        <p:nvSpPr>
          <p:cNvPr id="100" name="Google Shape;100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Увеличение числителя и знаменателя на единицу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Сокращение дроби</a:t>
            </a:r>
            <a:endParaRPr/>
          </a:p>
        </p:txBody>
      </p:sp>
      <p:sp>
        <p:nvSpPr>
          <p:cNvPr id="101" name="Google Shape;101;p20"/>
          <p:cNvSpPr/>
          <p:nvPr/>
        </p:nvSpPr>
        <p:spPr>
          <a:xfrm>
            <a:off x="5216700" y="4092175"/>
            <a:ext cx="3925800" cy="10512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происходит со значением дроби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результате каждого из действий?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Действия с дробью (трансформации)</a:t>
            </a:r>
            <a:endParaRPr/>
          </a:p>
        </p:txBody>
      </p:sp>
      <p:sp>
        <p:nvSpPr>
          <p:cNvPr id="107" name="Google Shape;10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Увеличение числителя и знаменателя на единицу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Сокращение дроби</a:t>
            </a:r>
            <a:endParaRPr/>
          </a:p>
        </p:txBody>
      </p:sp>
      <p:graphicFrame>
        <p:nvGraphicFramePr>
          <p:cNvPr id="108" name="Google Shape;108;p21"/>
          <p:cNvGraphicFramePr/>
          <p:nvPr/>
        </p:nvGraphicFramePr>
        <p:xfrm>
          <a:off x="1905000" y="3558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{71648347-FDB6-48CE-83A1-0AEB90F0BD6C}</a:tableStyleId>
              </a:tblPr>
              <a:tblGrid>
                <a:gridCol w="3429625"/>
                <a:gridCol w="1234550"/>
                <a:gridCol w="1343950"/>
                <a:gridCol w="12308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Числитель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Знаменатель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Значение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Изначально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0.2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Выполняем действие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Выполняем действие 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