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76" r:id="rId8"/>
    <p:sldId id="261" r:id="rId9"/>
    <p:sldId id="262" r:id="rId10"/>
    <p:sldId id="263" r:id="rId11"/>
    <p:sldId id="264" r:id="rId12"/>
    <p:sldId id="277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84" r:id="rId24"/>
    <p:sldId id="285" r:id="rId25"/>
    <p:sldId id="278" r:id="rId26"/>
    <p:sldId id="279" r:id="rId27"/>
    <p:sldId id="286" r:id="rId28"/>
    <p:sldId id="281" r:id="rId29"/>
    <p:sldId id="280" r:id="rId30"/>
    <p:sldId id="282" r:id="rId31"/>
    <p:sldId id="283" r:id="rId32"/>
    <p:sldId id="288" r:id="rId33"/>
    <p:sldId id="287" r:id="rId34"/>
    <p:sldId id="289" r:id="rId35"/>
    <p:sldId id="290" r:id="rId36"/>
    <p:sldId id="292" r:id="rId37"/>
    <p:sldId id="291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custDataLst>
    <p:tags r:id="rId4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2532" y="12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676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05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13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588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32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522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67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535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424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42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96864-A842-443A-9851-C4EA0A1AD914}" type="datetimeFigureOut">
              <a:rPr lang="ru-RU" smtClean="0"/>
              <a:t>08.04.2017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0039-3A59-4B71-BE95-1AEA0B24E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82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lexey-malov/fraction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Задание №2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Смешанная дробь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77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решения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Программа стала умнее</a:t>
            </a:r>
          </a:p>
          <a:p>
            <a:pPr lvl="1"/>
            <a:r>
              <a:rPr lang="ru-RU" dirty="0" smtClean="0"/>
              <a:t>Проходит 35% хороших и 0% плохих тестов</a:t>
            </a:r>
          </a:p>
          <a:p>
            <a:r>
              <a:rPr lang="ru-RU" dirty="0" smtClean="0"/>
              <a:t>Код </a:t>
            </a:r>
            <a:r>
              <a:rPr lang="ru-RU" dirty="0"/>
              <a:t>стал понятнее</a:t>
            </a:r>
          </a:p>
          <a:p>
            <a:pPr lvl="1"/>
            <a:r>
              <a:rPr lang="ru-RU" dirty="0"/>
              <a:t>Вместо </a:t>
            </a:r>
            <a:r>
              <a:rPr lang="en-US" dirty="0" smtClean="0"/>
              <a:t>IF-THEN-ELSE</a:t>
            </a:r>
            <a:r>
              <a:rPr lang="ru-RU" dirty="0" smtClean="0"/>
              <a:t> </a:t>
            </a:r>
            <a:r>
              <a:rPr lang="ru-RU" dirty="0"/>
              <a:t>– понятное имя процедуры</a:t>
            </a:r>
          </a:p>
          <a:p>
            <a:pPr lvl="1"/>
            <a:r>
              <a:rPr lang="ru-RU" dirty="0"/>
              <a:t>Понятность сохранится при усложнении условий</a:t>
            </a:r>
          </a:p>
          <a:p>
            <a:r>
              <a:rPr lang="ru-RU" dirty="0"/>
              <a:t>Что пока не нравится?</a:t>
            </a:r>
          </a:p>
          <a:p>
            <a:pPr lvl="1"/>
            <a:r>
              <a:rPr lang="ru-RU" dirty="0"/>
              <a:t>Дробь </a:t>
            </a:r>
            <a:r>
              <a:rPr lang="ru-RU" dirty="0" smtClean="0"/>
              <a:t>в ряде случаев выводится не по </a:t>
            </a:r>
            <a:r>
              <a:rPr lang="ru-RU" dirty="0"/>
              <a:t>заданию</a:t>
            </a:r>
          </a:p>
          <a:p>
            <a:pPr lvl="2"/>
            <a:r>
              <a:rPr lang="en-US" dirty="0">
                <a:latin typeface="Lucida Console" panose="020B0609040504020204" pitchFamily="49" charset="0"/>
              </a:rPr>
              <a:t>3/1</a:t>
            </a:r>
            <a:r>
              <a:rPr lang="en-US" dirty="0"/>
              <a:t> =&gt; </a:t>
            </a:r>
            <a:r>
              <a:rPr lang="en-US" dirty="0">
                <a:latin typeface="Lucida Console" panose="020B0609040504020204" pitchFamily="49" charset="0"/>
              </a:rPr>
              <a:t>3 0/1</a:t>
            </a:r>
            <a:r>
              <a:rPr lang="ru-RU" dirty="0"/>
              <a:t> вместо </a:t>
            </a:r>
            <a:r>
              <a:rPr lang="ru-RU" dirty="0">
                <a:latin typeface="Lucida Console" panose="020B0609040504020204" pitchFamily="49" charset="0"/>
              </a:rPr>
              <a:t>3</a:t>
            </a:r>
            <a:endParaRPr lang="en-US" dirty="0">
              <a:latin typeface="Lucida Console" panose="020B0609040504020204" pitchFamily="49" charset="0"/>
            </a:endParaRPr>
          </a:p>
          <a:p>
            <a:pPr lvl="2"/>
            <a:r>
              <a:rPr lang="en-US" dirty="0">
                <a:latin typeface="Lucida Console" panose="020B0609040504020204" pitchFamily="49" charset="0"/>
              </a:rPr>
              <a:t>10/6</a:t>
            </a:r>
            <a:r>
              <a:rPr lang="en-US" dirty="0"/>
              <a:t> =&gt; </a:t>
            </a:r>
            <a:r>
              <a:rPr lang="en-US" dirty="0">
                <a:latin typeface="Lucida Console" panose="020B0609040504020204" pitchFamily="49" charset="0"/>
              </a:rPr>
              <a:t>1 4/6</a:t>
            </a:r>
            <a:r>
              <a:rPr lang="ru-RU" dirty="0"/>
              <a:t> вместо </a:t>
            </a:r>
            <a:r>
              <a:rPr lang="ru-RU" dirty="0">
                <a:latin typeface="Lucida Console" panose="020B0609040504020204" pitchFamily="49" charset="0"/>
              </a:rPr>
              <a:t>1 2/3</a:t>
            </a:r>
          </a:p>
          <a:p>
            <a:pPr lvl="1"/>
            <a:r>
              <a:rPr lang="ru-RU" dirty="0"/>
              <a:t>Не обрабатываются ошибки </a:t>
            </a:r>
            <a:r>
              <a:rPr lang="ru-RU" dirty="0" smtClean="0"/>
              <a:t>ввода</a:t>
            </a:r>
          </a:p>
          <a:p>
            <a:pPr lvl="2"/>
            <a:r>
              <a:rPr lang="ru-RU" dirty="0" smtClean="0"/>
              <a:t>Программа </a:t>
            </a:r>
            <a:r>
              <a:rPr lang="ru-RU" dirty="0"/>
              <a:t>п</a:t>
            </a:r>
            <a:r>
              <a:rPr lang="ru-RU" dirty="0" smtClean="0"/>
              <a:t>адает</a:t>
            </a:r>
            <a:endParaRPr lang="ru-RU" dirty="0"/>
          </a:p>
          <a:p>
            <a:pPr lvl="1"/>
            <a:r>
              <a:rPr lang="ru-RU" dirty="0"/>
              <a:t>Используются глобальные переменные</a:t>
            </a:r>
          </a:p>
        </p:txBody>
      </p:sp>
    </p:spTree>
    <p:extLst>
      <p:ext uri="{BB962C8B-B14F-4D97-AF65-F5344CB8AC3E}">
        <p14:creationId xmlns:p14="http://schemas.microsoft.com/office/powerpoint/2010/main" val="159762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69412" y="2346385"/>
            <a:ext cx="5434641" cy="310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03253" y="6236898"/>
            <a:ext cx="4313207" cy="310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Избавляемся от глобальных переменных при печати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1193" y="2087463"/>
            <a:ext cx="881242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Lucida Console" panose="020B0609040504020204" pitchFamily="49" charset="0"/>
              </a:rPr>
              <a:t>{Выводит смешанную дробь на экран}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PROCEDURE </a:t>
            </a:r>
            <a:r>
              <a:rPr lang="ru-RU" sz="1600" dirty="0" err="1">
                <a:latin typeface="Lucida Console" panose="020B0609040504020204" pitchFamily="49" charset="0"/>
              </a:rPr>
              <a:t>PrintFraction</a:t>
            </a:r>
            <a:r>
              <a:rPr lang="en-US" sz="1600" dirty="0">
                <a:latin typeface="Lucida Console" panose="020B0609040504020204" pitchFamily="49" charset="0"/>
              </a:rPr>
              <a:t>(</a:t>
            </a:r>
            <a:r>
              <a:rPr lang="en-US" sz="1600" dirty="0" err="1">
                <a:latin typeface="Lucida Console" panose="020B0609040504020204" pitchFamily="49" charset="0"/>
              </a:rPr>
              <a:t>IntegerPart</a:t>
            </a:r>
            <a:r>
              <a:rPr lang="en-US" sz="1600" dirty="0">
                <a:latin typeface="Lucida Console" panose="020B0609040504020204" pitchFamily="49" charset="0"/>
              </a:rPr>
              <a:t>, Numerator, Denominator: INTEGER)</a:t>
            </a:r>
            <a:r>
              <a:rPr lang="ru-RU" sz="1600" dirty="0">
                <a:latin typeface="Lucida Console" panose="020B0609040504020204" pitchFamily="49" charset="0"/>
              </a:rPr>
              <a:t>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IF </a:t>
            </a:r>
            <a:r>
              <a:rPr lang="ru-RU" sz="1600" dirty="0" err="1">
                <a:latin typeface="Lucida Console" panose="020B0609040504020204" pitchFamily="49" charset="0"/>
              </a:rPr>
              <a:t>IntegerPart</a:t>
            </a:r>
            <a:r>
              <a:rPr lang="ru-RU" sz="1600" dirty="0">
                <a:latin typeface="Lucida Console" panose="020B0609040504020204" pitchFamily="49" charset="0"/>
              </a:rPr>
              <a:t> = 0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WRITELN(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'/',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ELSE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WRITELN(</a:t>
            </a:r>
            <a:r>
              <a:rPr lang="ru-RU" sz="1600" dirty="0" err="1">
                <a:latin typeface="Lucida Console" panose="020B0609040504020204" pitchFamily="49" charset="0"/>
              </a:rPr>
              <a:t>IntegerPart</a:t>
            </a:r>
            <a:r>
              <a:rPr lang="ru-RU" sz="1600" dirty="0">
                <a:latin typeface="Lucida Console" panose="020B0609040504020204" pitchFamily="49" charset="0"/>
              </a:rPr>
              <a:t>, ' ',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'/',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END;</a:t>
            </a:r>
          </a:p>
          <a:p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READLN(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READLN(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);</a:t>
            </a:r>
          </a:p>
          <a:p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IntegerPart</a:t>
            </a:r>
            <a:r>
              <a:rPr lang="ru-RU" sz="1600" dirty="0">
                <a:latin typeface="Lucida Console" panose="020B0609040504020204" pitchFamily="49" charset="0"/>
              </a:rPr>
              <a:t> :=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 DIV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 :=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 MOD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;</a:t>
            </a:r>
          </a:p>
          <a:p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PrintFraction</a:t>
            </a:r>
            <a:r>
              <a:rPr lang="en-US" sz="1600" dirty="0">
                <a:latin typeface="Lucida Console" panose="020B0609040504020204" pitchFamily="49" charset="0"/>
              </a:rPr>
              <a:t>(</a:t>
            </a:r>
            <a:r>
              <a:rPr lang="en-US" sz="1600" dirty="0" err="1">
                <a:latin typeface="Lucida Console" panose="020B0609040504020204" pitchFamily="49" charset="0"/>
              </a:rPr>
              <a:t>IntegerPart</a:t>
            </a:r>
            <a:r>
              <a:rPr lang="en-US" sz="1600" dirty="0">
                <a:latin typeface="Lucida Console" panose="020B0609040504020204" pitchFamily="49" charset="0"/>
              </a:rPr>
              <a:t>, Numerator, Denominator)</a:t>
            </a:r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8886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Сокращаем дробь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Находим НОД (наибольший общий делитель)</a:t>
            </a:r>
          </a:p>
          <a:p>
            <a:pPr lvl="1"/>
            <a:r>
              <a:rPr lang="ru-RU" dirty="0" smtClean="0"/>
              <a:t>Наибольшее целое, на которое и числитель и знаменатель делятся без остатка</a:t>
            </a:r>
          </a:p>
          <a:p>
            <a:r>
              <a:rPr lang="ru-RU" dirty="0" smtClean="0"/>
              <a:t>Делим числитель и знаменатель на НОД</a:t>
            </a:r>
          </a:p>
          <a:p>
            <a:endParaRPr lang="ru-RU" dirty="0" smtClean="0"/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73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Упрощаем дробь «в лоб»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6264" y="1588623"/>
            <a:ext cx="89714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latin typeface="Lucida Console" panose="020B0609040504020204" pitchFamily="49" charset="0"/>
              </a:rPr>
              <a:t>{Упрощает правильную дробь (дробь, где числитель меньше знаменателя)}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PROCEDURE </a:t>
            </a:r>
            <a:r>
              <a:rPr lang="ru-RU" sz="1600" dirty="0" err="1">
                <a:latin typeface="Lucida Console" panose="020B0609040504020204" pitchFamily="49" charset="0"/>
              </a:rPr>
              <a:t>SimplifyFraction</a:t>
            </a:r>
            <a:r>
              <a:rPr lang="ru-RU" sz="1600" dirty="0">
                <a:latin typeface="Lucida Console" panose="020B0609040504020204" pitchFamily="49" charset="0"/>
              </a:rPr>
              <a:t>(VAR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: INTEGER);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i="1" dirty="0">
                <a:latin typeface="Lucida Console" panose="020B0609040504020204" pitchFamily="49" charset="0"/>
              </a:rPr>
              <a:t>{</a:t>
            </a:r>
            <a:r>
              <a:rPr lang="ru-RU" sz="1600" i="1" dirty="0" err="1">
                <a:latin typeface="Lucida Console" panose="020B0609040504020204" pitchFamily="49" charset="0"/>
              </a:rPr>
              <a:t>Greatest</a:t>
            </a:r>
            <a:r>
              <a:rPr lang="ru-RU" sz="1600" i="1" dirty="0">
                <a:latin typeface="Lucida Console" panose="020B0609040504020204" pitchFamily="49" charset="0"/>
              </a:rPr>
              <a:t> </a:t>
            </a:r>
            <a:r>
              <a:rPr lang="ru-RU" sz="1600" i="1" dirty="0" err="1">
                <a:latin typeface="Lucida Console" panose="020B0609040504020204" pitchFamily="49" charset="0"/>
              </a:rPr>
              <a:t>Common</a:t>
            </a:r>
            <a:r>
              <a:rPr lang="ru-RU" sz="1600" i="1" dirty="0">
                <a:latin typeface="Lucida Console" panose="020B0609040504020204" pitchFamily="49" charset="0"/>
              </a:rPr>
              <a:t> </a:t>
            </a:r>
            <a:r>
              <a:rPr lang="ru-RU" sz="1600" i="1" dirty="0" err="1">
                <a:latin typeface="Lucida Console" panose="020B0609040504020204" pitchFamily="49" charset="0"/>
              </a:rPr>
              <a:t>Denominator</a:t>
            </a:r>
            <a:r>
              <a:rPr lang="ru-RU" sz="1600" i="1" dirty="0">
                <a:latin typeface="Lucida Console" panose="020B0609040504020204" pitchFamily="49" charset="0"/>
              </a:rPr>
              <a:t> - наибольший общий делитель}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GCD: INTEGER;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BEGIN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GCD := Numerator;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WHILE GCD &gt; 1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DO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  BEGIN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    IF (Numerator MOD GCD = 0) AND (Denominator MOD GCD = 0)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    THEN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      BEGIN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        Numerator := Numerator DIV GCD;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        Denominator := Denominator DIV GCD;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        </a:t>
            </a:r>
            <a:r>
              <a:rPr lang="en-US" sz="1600" dirty="0" smtClean="0">
                <a:latin typeface="Lucida Console" panose="020B0609040504020204" pitchFamily="49" charset="0"/>
              </a:rPr>
              <a:t>EXIT</a:t>
            </a:r>
            <a:r>
              <a:rPr lang="en-US" sz="1600" dirty="0">
                <a:latin typeface="Lucida Console" panose="020B0609040504020204" pitchFamily="49" charset="0"/>
              </a:rPr>
              <a:t/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      END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    ELSE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      GCD := GCD - 1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    END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 err="1">
                <a:latin typeface="Lucida Console" panose="020B0609040504020204" pitchFamily="49" charset="0"/>
              </a:rPr>
              <a:t>END</a:t>
            </a:r>
            <a:r>
              <a:rPr lang="en-US" sz="1600" dirty="0">
                <a:latin typeface="Lucida Console" panose="020B0609040504020204" pitchFamily="49" charset="0"/>
              </a:rPr>
              <a:t>;</a:t>
            </a:r>
            <a:endParaRPr lang="ru-RU" sz="16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4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4453" y="5779698"/>
            <a:ext cx="5126247" cy="310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2401" y="2845998"/>
            <a:ext cx="7924799" cy="5449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2401" y="1835289"/>
            <a:ext cx="8991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Lucida Console" panose="020B0609040504020204" pitchFamily="49" charset="0"/>
              </a:rPr>
              <a:t>PROGRAM </a:t>
            </a:r>
            <a:r>
              <a:rPr lang="ru-RU" sz="1600" dirty="0" err="1">
                <a:latin typeface="Lucida Console" panose="020B0609040504020204" pitchFamily="49" charset="0"/>
              </a:rPr>
              <a:t>Fraction</a:t>
            </a:r>
            <a:r>
              <a:rPr lang="ru-RU" sz="1600" dirty="0">
                <a:latin typeface="Lucida Console" panose="020B0609040504020204" pitchFamily="49" charset="0"/>
              </a:rPr>
              <a:t>(INPUT, OUTPUT);</a:t>
            </a:r>
          </a:p>
          <a:p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PROCEDURE </a:t>
            </a:r>
            <a:r>
              <a:rPr lang="ru-RU" sz="1600" dirty="0" err="1">
                <a:latin typeface="Lucida Console" panose="020B0609040504020204" pitchFamily="49" charset="0"/>
              </a:rPr>
              <a:t>PrintFraction</a:t>
            </a:r>
            <a:r>
              <a:rPr lang="ru-RU" sz="1600" dirty="0">
                <a:latin typeface="Lucida Console" panose="020B0609040504020204" pitchFamily="49" charset="0"/>
              </a:rPr>
              <a:t>(</a:t>
            </a:r>
            <a:r>
              <a:rPr lang="ru-RU" sz="1600" dirty="0" err="1">
                <a:latin typeface="Lucida Console" panose="020B0609040504020204" pitchFamily="49" charset="0"/>
              </a:rPr>
              <a:t>IntegerPart</a:t>
            </a:r>
            <a:r>
              <a:rPr lang="ru-RU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: INTEGER);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…</a:t>
            </a:r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PROCEDURE </a:t>
            </a:r>
            <a:r>
              <a:rPr lang="ru-RU" sz="1600" dirty="0" err="1">
                <a:latin typeface="Lucida Console" panose="020B0609040504020204" pitchFamily="49" charset="0"/>
              </a:rPr>
              <a:t>SimplifyFraction</a:t>
            </a:r>
            <a:r>
              <a:rPr lang="ru-RU" sz="1600" dirty="0">
                <a:latin typeface="Lucida Console" panose="020B0609040504020204" pitchFamily="49" charset="0"/>
              </a:rPr>
              <a:t>(VAR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: INTEGER);</a:t>
            </a:r>
            <a:endParaRPr lang="en-US" sz="1600" dirty="0">
              <a:latin typeface="Lucida Console" panose="020B0609040504020204" pitchFamily="49" charset="0"/>
            </a:endParaRPr>
          </a:p>
          <a:p>
            <a:r>
              <a:rPr lang="en-US" sz="1600" dirty="0">
                <a:latin typeface="Lucida Console" panose="020B0609040504020204" pitchFamily="49" charset="0"/>
              </a:rPr>
              <a:t>…</a:t>
            </a:r>
            <a:endParaRPr lang="ru-RU" sz="1600" dirty="0">
              <a:latin typeface="Lucida Console" panose="020B0609040504020204" pitchFamily="49" charset="0"/>
            </a:endParaRPr>
          </a:p>
          <a:p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en-US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IntegerPart</a:t>
            </a:r>
            <a:r>
              <a:rPr lang="ru-RU" sz="1600" dirty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IntegerPart</a:t>
            </a:r>
            <a:r>
              <a:rPr lang="ru-RU" sz="1600" dirty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READLN(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READLN(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);</a:t>
            </a:r>
          </a:p>
          <a:p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IntegerPart</a:t>
            </a:r>
            <a:r>
              <a:rPr lang="ru-RU" sz="1600" dirty="0">
                <a:latin typeface="Lucida Console" panose="020B0609040504020204" pitchFamily="49" charset="0"/>
              </a:rPr>
              <a:t> :=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 DIV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 :=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 MOD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SimplifyFraction</a:t>
            </a:r>
            <a:r>
              <a:rPr lang="ru-RU" sz="1600" dirty="0">
                <a:latin typeface="Lucida Console" panose="020B0609040504020204" pitchFamily="49" charset="0"/>
              </a:rPr>
              <a:t>(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);</a:t>
            </a:r>
          </a:p>
          <a:p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PrintFraction</a:t>
            </a:r>
            <a:r>
              <a:rPr lang="ru-RU" sz="1600" dirty="0">
                <a:latin typeface="Lucida Console" panose="020B0609040504020204" pitchFamily="49" charset="0"/>
              </a:rPr>
              <a:t>(</a:t>
            </a:r>
            <a:r>
              <a:rPr lang="ru-RU" sz="1600" dirty="0" err="1">
                <a:latin typeface="Lucida Console" panose="020B0609040504020204" pitchFamily="49" charset="0"/>
              </a:rPr>
              <a:t>IntegerPart</a:t>
            </a:r>
            <a:r>
              <a:rPr lang="ru-RU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END.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36647" y="4401609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Lucida Console" panose="020B0609040504020204" pitchFamily="49" charset="0"/>
              </a:rPr>
              <a:t>20</a:t>
            </a:r>
            <a:endParaRPr lang="ru-RU" sz="2000" dirty="0">
              <a:latin typeface="Lucida Console" panose="020B0609040504020204" pitchFamily="49" charset="0"/>
            </a:endParaRPr>
          </a:p>
          <a:p>
            <a:r>
              <a:rPr lang="en-US" sz="2000" dirty="0">
                <a:latin typeface="Lucida Console" panose="020B0609040504020204" pitchFamily="49" charset="0"/>
              </a:rPr>
              <a:t>6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3 1/3</a:t>
            </a:r>
            <a:endParaRPr lang="ru-RU" sz="2000" dirty="0">
              <a:solidFill>
                <a:srgbClr val="FFFF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9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решения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/>
                  <a:t>Программа </a:t>
                </a:r>
                <a:r>
                  <a:rPr lang="ru-RU" dirty="0" smtClean="0"/>
                  <a:t>стала еще умнее</a:t>
                </a:r>
                <a:endParaRPr lang="ru-RU" dirty="0"/>
              </a:p>
              <a:p>
                <a:pPr lvl="1"/>
                <a:r>
                  <a:rPr lang="ru-RU" dirty="0"/>
                  <a:t>Проходит </a:t>
                </a:r>
                <a:r>
                  <a:rPr lang="ru-RU" dirty="0" smtClean="0"/>
                  <a:t>70% </a:t>
                </a:r>
                <a:r>
                  <a:rPr lang="ru-RU" dirty="0"/>
                  <a:t>хороших и 0% плохих </a:t>
                </a:r>
                <a:r>
                  <a:rPr lang="ru-RU" dirty="0" smtClean="0"/>
                  <a:t>тестов</a:t>
                </a:r>
              </a:p>
              <a:p>
                <a:r>
                  <a:rPr lang="ru-RU" dirty="0" smtClean="0"/>
                  <a:t>Поиск НОД последовательным перебором ужасно неэффективен</a:t>
                </a:r>
              </a:p>
              <a:p>
                <a:pPr lvl="1"/>
                <a:r>
                  <a:rPr lang="ru-RU" dirty="0"/>
                  <a:t>Упрощение дроби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999</m:t>
                        </m:r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999</m:t>
                        </m:r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99</m:t>
                        </m:r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999 999 999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ru-RU" dirty="0"/>
                  <a:t>занимает несколько секунд</a:t>
                </a:r>
                <a:r>
                  <a:rPr lang="en-US" dirty="0"/>
                  <a:t> </a:t>
                </a:r>
                <a:r>
                  <a:rPr lang="ru-RU" dirty="0"/>
                  <a:t>на современном компьютере</a:t>
                </a:r>
              </a:p>
              <a:p>
                <a:r>
                  <a:rPr lang="ru-RU" dirty="0"/>
                  <a:t>Упрощение дроби и поиск НОД смешаны в одной процедуре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91" t="-2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62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Эвклида по поиску НОД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Дано два числа </a:t>
            </a:r>
            <a:r>
              <a:rPr lang="en-US" dirty="0"/>
              <a:t>A </a:t>
            </a:r>
            <a:r>
              <a:rPr lang="ru-RU" dirty="0"/>
              <a:t>и </a:t>
            </a:r>
            <a:r>
              <a:rPr lang="en-US" dirty="0"/>
              <a:t>B</a:t>
            </a:r>
          </a:p>
          <a:p>
            <a:r>
              <a:rPr lang="ru-RU" dirty="0"/>
              <a:t>Пока </a:t>
            </a:r>
            <a:r>
              <a:rPr lang="en-US" dirty="0"/>
              <a:t>B &lt;&gt; 0</a:t>
            </a:r>
          </a:p>
          <a:p>
            <a:pPr lvl="1"/>
            <a:r>
              <a:rPr lang="en-US" dirty="0"/>
              <a:t>T &lt;- B</a:t>
            </a:r>
          </a:p>
          <a:p>
            <a:pPr lvl="1"/>
            <a:r>
              <a:rPr lang="en-US" dirty="0"/>
              <a:t>B &lt;- A MOD B</a:t>
            </a:r>
          </a:p>
          <a:p>
            <a:pPr lvl="1"/>
            <a:r>
              <a:rPr lang="en-US" dirty="0"/>
              <a:t>A &lt;- T</a:t>
            </a:r>
          </a:p>
          <a:p>
            <a:r>
              <a:rPr lang="ru-RU" dirty="0"/>
              <a:t>В </a:t>
            </a:r>
            <a:r>
              <a:rPr lang="en-US" dirty="0"/>
              <a:t>A</a:t>
            </a:r>
            <a:r>
              <a:rPr lang="ru-RU" dirty="0"/>
              <a:t> будет содержатся НОД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1848471"/>
              </p:ext>
            </p:extLst>
          </p:nvPr>
        </p:nvGraphicFramePr>
        <p:xfrm>
          <a:off x="4629150" y="1825625"/>
          <a:ext cx="38862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3650">
                  <a:extLst>
                    <a:ext uri="{9D8B030D-6E8A-4147-A177-3AD203B41FA5}">
                      <a16:colId xmlns:a16="http://schemas.microsoft.com/office/drawing/2014/main" xmlns="" val="1877902253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xmlns="" val="302653483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76283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0234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 &lt;-</a:t>
                      </a:r>
                      <a:r>
                        <a:rPr lang="en-US" baseline="0" dirty="0"/>
                        <a:t> 6</a:t>
                      </a:r>
                    </a:p>
                    <a:p>
                      <a:r>
                        <a:rPr lang="en-US" baseline="0" dirty="0"/>
                        <a:t>B &lt;- 2</a:t>
                      </a:r>
                    </a:p>
                    <a:p>
                      <a:r>
                        <a:rPr lang="en-US" baseline="0" dirty="0"/>
                        <a:t>A &lt;- 6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856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 &lt;- 2</a:t>
                      </a:r>
                    </a:p>
                    <a:p>
                      <a:r>
                        <a:rPr lang="en-US" dirty="0"/>
                        <a:t>B &lt;- 0</a:t>
                      </a:r>
                    </a:p>
                    <a:p>
                      <a:r>
                        <a:rPr lang="en-US" dirty="0"/>
                        <a:t>A &lt;- 2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04535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НОД</a:t>
                      </a:r>
                      <a:r>
                        <a:rPr lang="ru-RU" baseline="0" dirty="0"/>
                        <a:t> </a:t>
                      </a:r>
                      <a:r>
                        <a:rPr lang="en-US" baseline="0" dirty="0"/>
                        <a:t>&lt;-</a:t>
                      </a:r>
                      <a:r>
                        <a:rPr lang="ru-RU" baseline="0" dirty="0"/>
                        <a:t> 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9556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4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33350" y="5576498"/>
            <a:ext cx="7359650" cy="7862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33350" y="671690"/>
            <a:ext cx="7359650" cy="35320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33350" y="671691"/>
            <a:ext cx="880745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latin typeface="Lucida Console" panose="020B0609040504020204" pitchFamily="49" charset="0"/>
              </a:rPr>
              <a:t>{Возвращает наибольший общий делитель чисел A и B}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FUNCTION </a:t>
            </a:r>
            <a:r>
              <a:rPr lang="ru-RU" sz="1600" dirty="0" err="1">
                <a:latin typeface="Lucida Console" panose="020B0609040504020204" pitchFamily="49" charset="0"/>
              </a:rPr>
              <a:t>GreatestCommonDenominator</a:t>
            </a:r>
            <a:r>
              <a:rPr lang="ru-RU" sz="1600" dirty="0">
                <a:latin typeface="Lucida Console" panose="020B0609040504020204" pitchFamily="49" charset="0"/>
              </a:rPr>
              <a:t>(A, B: INTEGER): INTEGER;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Temp</a:t>
            </a:r>
            <a:r>
              <a:rPr lang="ru-RU" sz="1600" dirty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WHILE B &lt;&gt; 0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DO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</a:t>
            </a:r>
            <a:r>
              <a:rPr lang="ru-RU" sz="1600" dirty="0" err="1">
                <a:latin typeface="Lucida Console" panose="020B0609040504020204" pitchFamily="49" charset="0"/>
              </a:rPr>
              <a:t>Temp</a:t>
            </a:r>
            <a:r>
              <a:rPr lang="ru-RU" sz="1600" dirty="0">
                <a:latin typeface="Lucida Console" panose="020B0609040504020204" pitchFamily="49" charset="0"/>
              </a:rPr>
              <a:t> := B;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B := A MOD B;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A := </a:t>
            </a:r>
            <a:r>
              <a:rPr lang="ru-RU" sz="1600" dirty="0" err="1">
                <a:latin typeface="Lucida Console" panose="020B0609040504020204" pitchFamily="49" charset="0"/>
              </a:rPr>
              <a:t>Temp</a:t>
            </a:r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    END;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GreatestCommonDenominator</a:t>
            </a:r>
            <a:r>
              <a:rPr lang="ru-RU" sz="1600" dirty="0">
                <a:latin typeface="Lucida Console" panose="020B0609040504020204" pitchFamily="49" charset="0"/>
              </a:rPr>
              <a:t> := A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END;</a:t>
            </a:r>
          </a:p>
          <a:p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i="1" dirty="0">
                <a:latin typeface="Lucida Console" panose="020B0609040504020204" pitchFamily="49" charset="0"/>
              </a:rPr>
              <a:t>{Упрощает </a:t>
            </a:r>
            <a:r>
              <a:rPr lang="ru-RU" sz="1600" i="1" dirty="0" smtClean="0">
                <a:latin typeface="Lucida Console" panose="020B0609040504020204" pitchFamily="49" charset="0"/>
              </a:rPr>
              <a:t>произвольную дробь}</a:t>
            </a:r>
            <a:endParaRPr lang="ru-RU" sz="1600" i="1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PROCEDURE </a:t>
            </a:r>
            <a:r>
              <a:rPr lang="ru-RU" sz="1600" dirty="0" err="1">
                <a:latin typeface="Lucida Console" panose="020B0609040504020204" pitchFamily="49" charset="0"/>
              </a:rPr>
              <a:t>SimplifyFraction</a:t>
            </a:r>
            <a:r>
              <a:rPr lang="ru-RU" sz="1600" dirty="0">
                <a:latin typeface="Lucida Console" panose="020B0609040504020204" pitchFamily="49" charset="0"/>
              </a:rPr>
              <a:t>(VAR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: INTEGER);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GCD: INTEGER;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GCD := </a:t>
            </a:r>
            <a:r>
              <a:rPr lang="ru-RU" sz="1600" dirty="0" err="1">
                <a:latin typeface="Lucida Console" panose="020B0609040504020204" pitchFamily="49" charset="0"/>
              </a:rPr>
              <a:t>GreatestCommonDenominator</a:t>
            </a:r>
            <a:r>
              <a:rPr lang="ru-RU" sz="1600" dirty="0">
                <a:latin typeface="Lucida Console" panose="020B0609040504020204" pitchFamily="49" charset="0"/>
              </a:rPr>
              <a:t>(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 :=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 DIV GCD;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 :=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 DIV GCD;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END;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603040" y="142203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Lucida Console" panose="020B0609040504020204" pitchFamily="49" charset="0"/>
              </a:rPr>
              <a:t>2</a:t>
            </a:r>
            <a:r>
              <a:rPr lang="ru-RU" sz="2000" dirty="0">
                <a:latin typeface="Lucida Console" panose="020B0609040504020204" pitchFamily="49" charset="0"/>
              </a:rPr>
              <a:t>1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6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3 1/</a:t>
            </a:r>
            <a:r>
              <a:rPr lang="ru-RU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603040" y="2927855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Lucida Console" panose="020B0609040504020204" pitchFamily="49" charset="0"/>
              </a:rPr>
              <a:t>18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6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3 </a:t>
            </a:r>
            <a:r>
              <a:rPr lang="ru-RU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0</a:t>
            </a:r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/</a:t>
            </a:r>
            <a:r>
              <a:rPr lang="ru-RU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006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Улучшаем печать дроби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Числитель равен 0</a:t>
            </a:r>
          </a:p>
          <a:p>
            <a:pPr lvl="1"/>
            <a:r>
              <a:rPr lang="ru-RU" dirty="0"/>
              <a:t>Выводим целую часть</a:t>
            </a:r>
          </a:p>
          <a:p>
            <a:r>
              <a:rPr lang="ru-RU" dirty="0"/>
              <a:t>Числитель не равен 0</a:t>
            </a:r>
          </a:p>
          <a:p>
            <a:pPr lvl="1"/>
            <a:r>
              <a:rPr lang="ru-RU" dirty="0"/>
              <a:t>Целая часть не равна 0</a:t>
            </a:r>
          </a:p>
          <a:p>
            <a:pPr lvl="2"/>
            <a:r>
              <a:rPr lang="ru-RU" dirty="0"/>
              <a:t>Выводим Целую часть, числитель </a:t>
            </a:r>
            <a:r>
              <a:rPr lang="ru-RU" dirty="0" smtClean="0"/>
              <a:t>/ знаменатель</a:t>
            </a:r>
          </a:p>
          <a:p>
            <a:pPr lvl="1"/>
            <a:r>
              <a:rPr lang="ru-RU" dirty="0" smtClean="0"/>
              <a:t>Целая часть равна 0</a:t>
            </a:r>
          </a:p>
          <a:p>
            <a:pPr lvl="2"/>
            <a:r>
              <a:rPr lang="ru-RU" dirty="0" smtClean="0"/>
              <a:t>Выводим </a:t>
            </a:r>
            <a:r>
              <a:rPr lang="ru-RU" dirty="0"/>
              <a:t>Числитель / </a:t>
            </a:r>
            <a:r>
              <a:rPr lang="ru-RU" dirty="0" smtClean="0"/>
              <a:t>знаменатель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48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Улучшенный вывод дроби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4150" y="1927642"/>
            <a:ext cx="87757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latin typeface="Lucida Console" panose="020B0609040504020204" pitchFamily="49" charset="0"/>
              </a:rPr>
              <a:t>{Выводит смешанную дробь на экран}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PROCEDURE </a:t>
            </a:r>
            <a:r>
              <a:rPr lang="en-US" sz="1600" dirty="0" err="1">
                <a:latin typeface="Lucida Console" panose="020B0609040504020204" pitchFamily="49" charset="0"/>
              </a:rPr>
              <a:t>PrintFraction</a:t>
            </a:r>
            <a:r>
              <a:rPr lang="en-US" sz="1600" dirty="0">
                <a:latin typeface="Lucida Console" panose="020B0609040504020204" pitchFamily="49" charset="0"/>
              </a:rPr>
              <a:t>(</a:t>
            </a:r>
            <a:r>
              <a:rPr lang="en-US" sz="1600" dirty="0" err="1">
                <a:latin typeface="Lucida Console" panose="020B0609040504020204" pitchFamily="49" charset="0"/>
              </a:rPr>
              <a:t>IntegerPart</a:t>
            </a:r>
            <a:r>
              <a:rPr lang="en-US" sz="1600" dirty="0">
                <a:latin typeface="Lucida Console" panose="020B0609040504020204" pitchFamily="49" charset="0"/>
              </a:rPr>
              <a:t>, Numerator, Denominator: INTEGER);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BEGIN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IF Numerator = 0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THEN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WRITELN(</a:t>
            </a:r>
            <a:r>
              <a:rPr lang="en-US" sz="1600" dirty="0" err="1">
                <a:latin typeface="Lucida Console" panose="020B0609040504020204" pitchFamily="49" charset="0"/>
              </a:rPr>
              <a:t>IntegerPart</a:t>
            </a:r>
            <a:r>
              <a:rPr lang="en-US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ELSE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BEGIN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IF </a:t>
            </a:r>
            <a:r>
              <a:rPr lang="en-US" sz="1600" dirty="0" err="1">
                <a:latin typeface="Lucida Console" panose="020B0609040504020204" pitchFamily="49" charset="0"/>
              </a:rPr>
              <a:t>IntegerPart</a:t>
            </a:r>
            <a:r>
              <a:rPr lang="en-US" sz="1600" dirty="0">
                <a:latin typeface="Lucida Console" panose="020B0609040504020204" pitchFamily="49" charset="0"/>
              </a:rPr>
              <a:t> &lt;&gt; 0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THEN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  WRITE(</a:t>
            </a:r>
            <a:r>
              <a:rPr lang="en-US" sz="1600" dirty="0" err="1">
                <a:latin typeface="Lucida Console" panose="020B0609040504020204" pitchFamily="49" charset="0"/>
              </a:rPr>
              <a:t>IntegerPart</a:t>
            </a:r>
            <a:r>
              <a:rPr lang="en-US" sz="1600" dirty="0">
                <a:latin typeface="Lucida Console" panose="020B0609040504020204" pitchFamily="49" charset="0"/>
              </a:rPr>
              <a:t>, ' ');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  WRITELN(Numerator, '/', Denominator)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END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END;</a:t>
            </a:r>
            <a:endParaRPr lang="ru-RU" sz="1600" dirty="0">
              <a:latin typeface="Lucida Console" panose="020B0609040504020204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3190" y="568923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Lucida Console" panose="020B0609040504020204" pitchFamily="49" charset="0"/>
              </a:rPr>
              <a:t>2</a:t>
            </a:r>
            <a:r>
              <a:rPr lang="ru-RU" sz="2000" dirty="0">
                <a:latin typeface="Lucida Console" panose="020B0609040504020204" pitchFamily="49" charset="0"/>
              </a:rPr>
              <a:t>1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6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3 1/</a:t>
            </a:r>
            <a:r>
              <a:rPr lang="ru-RU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03120" y="568923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Lucida Console" panose="020B0609040504020204" pitchFamily="49" charset="0"/>
              </a:rPr>
              <a:t>18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6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3</a:t>
            </a:r>
            <a:endParaRPr lang="ru-RU" sz="2000" dirty="0">
              <a:solidFill>
                <a:srgbClr val="FFFF00"/>
              </a:solidFill>
              <a:latin typeface="Lucida Console" panose="020B0609040504020204" pitchFamily="49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73050" y="568923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Lucida Console" panose="020B0609040504020204" pitchFamily="49" charset="0"/>
              </a:rPr>
              <a:t>3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6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1/</a:t>
            </a:r>
            <a:r>
              <a:rPr lang="ru-RU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7656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Постановка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Напишите программу, которая преобразует дробь, заданную в формате числитель/знаменатель, к виду смешанной дроби</a:t>
            </a:r>
          </a:p>
          <a:p>
            <a:r>
              <a:rPr lang="ru-RU" dirty="0"/>
              <a:t>Входные данные</a:t>
            </a:r>
          </a:p>
          <a:p>
            <a:pPr lvl="1"/>
            <a:r>
              <a:rPr lang="ru-RU" dirty="0"/>
              <a:t>Числитель и знаменатель – целые числа в диапазоне от 0 до 1</a:t>
            </a:r>
            <a:r>
              <a:rPr lang="en-US" dirty="0"/>
              <a:t>’</a:t>
            </a:r>
            <a:r>
              <a:rPr lang="ru-RU" dirty="0"/>
              <a:t>000</a:t>
            </a:r>
            <a:r>
              <a:rPr lang="en-US" dirty="0"/>
              <a:t>’</a:t>
            </a:r>
            <a:r>
              <a:rPr lang="ru-RU" dirty="0"/>
              <a:t>000</a:t>
            </a:r>
          </a:p>
          <a:p>
            <a:pPr lvl="1"/>
            <a:r>
              <a:rPr lang="ru-RU" dirty="0"/>
              <a:t>Числитель может быть больше знаменателя</a:t>
            </a:r>
            <a:endParaRPr lang="en-US" dirty="0"/>
          </a:p>
          <a:p>
            <a:r>
              <a:rPr lang="ru-RU" dirty="0"/>
              <a:t>Выходные данные</a:t>
            </a:r>
          </a:p>
          <a:p>
            <a:pPr lvl="1"/>
            <a:r>
              <a:rPr lang="ru-RU" dirty="0"/>
              <a:t>Смешанная </a:t>
            </a:r>
            <a:r>
              <a:rPr lang="ru-RU" dirty="0" smtClean="0"/>
              <a:t>дробь</a:t>
            </a:r>
            <a:r>
              <a:rPr lang="en-US" dirty="0" smtClean="0"/>
              <a:t> </a:t>
            </a:r>
            <a:r>
              <a:rPr lang="ru-RU" smtClean="0"/>
              <a:t>в виде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FF0000"/>
                </a:solidFill>
              </a:rPr>
              <a:t>целая часть</a:t>
            </a:r>
            <a:r>
              <a:rPr lang="ru-RU" dirty="0"/>
              <a:t> </a:t>
            </a:r>
            <a:r>
              <a:rPr lang="ru-RU" dirty="0">
                <a:solidFill>
                  <a:srgbClr val="0070C0"/>
                </a:solidFill>
              </a:rPr>
              <a:t>числитель</a:t>
            </a:r>
            <a:r>
              <a:rPr lang="ru-RU" dirty="0"/>
              <a:t>/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знаменатель</a:t>
            </a:r>
          </a:p>
          <a:p>
            <a:pPr lvl="1"/>
            <a:r>
              <a:rPr lang="ru-RU" dirty="0"/>
              <a:t>Дробь должна быть сокращенной</a:t>
            </a:r>
          </a:p>
        </p:txBody>
      </p:sp>
    </p:spTree>
    <p:extLst>
      <p:ext uri="{BB962C8B-B14F-4D97-AF65-F5344CB8AC3E}">
        <p14:creationId xmlns:p14="http://schemas.microsoft.com/office/powerpoint/2010/main" val="278956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Добавляем обработку ошибок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Введено не число</a:t>
            </a:r>
          </a:p>
          <a:p>
            <a:pPr lvl="1"/>
            <a:r>
              <a:rPr lang="ru-RU" dirty="0"/>
              <a:t>Решение – считываем </a:t>
            </a:r>
            <a:r>
              <a:rPr lang="ru-RU" dirty="0" smtClean="0"/>
              <a:t>строку и превращаем </a:t>
            </a:r>
            <a:r>
              <a:rPr lang="ru-RU" dirty="0"/>
              <a:t>в число при помощи </a:t>
            </a:r>
            <a:r>
              <a:rPr lang="ru-RU" dirty="0" smtClean="0"/>
              <a:t>процедуры </a:t>
            </a:r>
            <a:r>
              <a:rPr lang="en-US" dirty="0" smtClean="0"/>
              <a:t>VAL</a:t>
            </a:r>
            <a:r>
              <a:rPr lang="ru-RU" dirty="0"/>
              <a:t>, обрабатывая ошибку</a:t>
            </a:r>
            <a:endParaRPr lang="en-US" dirty="0"/>
          </a:p>
          <a:p>
            <a:r>
              <a:rPr lang="ru-RU" dirty="0"/>
              <a:t>Введен нулевой знаменатель</a:t>
            </a:r>
          </a:p>
          <a:p>
            <a:pPr lvl="1"/>
            <a:r>
              <a:rPr lang="ru-RU" dirty="0"/>
              <a:t>Сообщаем об ошибке</a:t>
            </a:r>
          </a:p>
          <a:p>
            <a:r>
              <a:rPr lang="ru-RU" dirty="0"/>
              <a:t>Числитель или знаменатель выходят за пределы диапазона от 0 до 1</a:t>
            </a:r>
            <a:r>
              <a:rPr lang="en-US" dirty="0"/>
              <a:t>’000’000</a:t>
            </a:r>
          </a:p>
          <a:p>
            <a:pPr lvl="1"/>
            <a:r>
              <a:rPr lang="ru-RU" dirty="0"/>
              <a:t>Сообщаем об ошибке</a:t>
            </a:r>
          </a:p>
        </p:txBody>
      </p:sp>
    </p:spTree>
    <p:extLst>
      <p:ext uri="{BB962C8B-B14F-4D97-AF65-F5344CB8AC3E}">
        <p14:creationId xmlns:p14="http://schemas.microsoft.com/office/powerpoint/2010/main" val="223830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7000" y="3138098"/>
            <a:ext cx="7048500" cy="10529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58800" y="5727700"/>
            <a:ext cx="5003800" cy="965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7000" y="0"/>
            <a:ext cx="2819400" cy="495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7000" y="636198"/>
            <a:ext cx="5613400" cy="23610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27000" y="-25400"/>
            <a:ext cx="91821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latin typeface="Lucida Console" panose="020B0609040504020204" pitchFamily="49" charset="0"/>
              </a:rPr>
              <a:t>CONST</a:t>
            </a:r>
          </a:p>
          <a:p>
            <a:r>
              <a:rPr lang="en-US" sz="1500" dirty="0">
                <a:latin typeface="Lucida Console" panose="020B0609040504020204" pitchFamily="49" charset="0"/>
              </a:rPr>
              <a:t>  </a:t>
            </a:r>
            <a:r>
              <a:rPr lang="en-US" sz="1500" dirty="0" err="1">
                <a:latin typeface="Lucida Console" panose="020B0609040504020204" pitchFamily="49" charset="0"/>
              </a:rPr>
              <a:t>UpperBound</a:t>
            </a:r>
            <a:r>
              <a:rPr lang="en-US" sz="1500" dirty="0">
                <a:latin typeface="Lucida Console" panose="020B0609040504020204" pitchFamily="49" charset="0"/>
              </a:rPr>
              <a:t> = 1000000;</a:t>
            </a:r>
            <a:endParaRPr lang="ru-RU" sz="1500" dirty="0">
              <a:latin typeface="Lucida Console" panose="020B0609040504020204" pitchFamily="49" charset="0"/>
            </a:endParaRPr>
          </a:p>
          <a:p>
            <a:endParaRPr lang="ru-RU" sz="1500" dirty="0">
              <a:latin typeface="Lucida Console" panose="020B0609040504020204" pitchFamily="49" charset="0"/>
            </a:endParaRPr>
          </a:p>
          <a:p>
            <a:r>
              <a:rPr lang="ru-RU" sz="1500" dirty="0">
                <a:latin typeface="Lucida Console" panose="020B0609040504020204" pitchFamily="49" charset="0"/>
              </a:rPr>
              <a:t>FUNCTION </a:t>
            </a:r>
            <a:r>
              <a:rPr lang="ru-RU" sz="1500" dirty="0" err="1">
                <a:latin typeface="Lucida Console" panose="020B0609040504020204" pitchFamily="49" charset="0"/>
              </a:rPr>
              <a:t>ReadInteger</a:t>
            </a:r>
            <a:r>
              <a:rPr lang="ru-RU" sz="1500" dirty="0">
                <a:latin typeface="Lucida Console" panose="020B0609040504020204" pitchFamily="49" charset="0"/>
              </a:rPr>
              <a:t>(VAR X: INTEGER): BOOLEAN;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InputString</a:t>
            </a:r>
            <a:r>
              <a:rPr lang="ru-RU" sz="1500" dirty="0">
                <a:latin typeface="Lucida Console" panose="020B0609040504020204" pitchFamily="49" charset="0"/>
              </a:rPr>
              <a:t>: STRING[255];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ErrorCode</a:t>
            </a:r>
            <a:r>
              <a:rPr lang="ru-RU" sz="1500" dirty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READLN(</a:t>
            </a:r>
            <a:r>
              <a:rPr lang="ru-RU" sz="1500" dirty="0" err="1">
                <a:latin typeface="Lucida Console" panose="020B0609040504020204" pitchFamily="49" charset="0"/>
              </a:rPr>
              <a:t>InputString</a:t>
            </a:r>
            <a:r>
              <a:rPr lang="ru-RU" sz="1500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VAL(</a:t>
            </a:r>
            <a:r>
              <a:rPr lang="ru-RU" sz="1500" dirty="0" err="1">
                <a:latin typeface="Lucida Console" panose="020B0609040504020204" pitchFamily="49" charset="0"/>
              </a:rPr>
              <a:t>InputString</a:t>
            </a:r>
            <a:r>
              <a:rPr lang="ru-RU" sz="1500" dirty="0">
                <a:latin typeface="Lucida Console" panose="020B0609040504020204" pitchFamily="49" charset="0"/>
              </a:rPr>
              <a:t>, X, </a:t>
            </a:r>
            <a:r>
              <a:rPr lang="ru-RU" sz="1500" dirty="0" err="1">
                <a:latin typeface="Lucida Console" panose="020B0609040504020204" pitchFamily="49" charset="0"/>
              </a:rPr>
              <a:t>ErrorCode</a:t>
            </a:r>
            <a:r>
              <a:rPr lang="ru-RU" sz="1500" dirty="0">
                <a:latin typeface="Lucida Console" panose="020B0609040504020204" pitchFamily="49" charset="0"/>
              </a:rPr>
              <a:t>);</a:t>
            </a:r>
          </a:p>
          <a:p>
            <a:endParaRPr lang="ru-RU" sz="1500" dirty="0">
              <a:latin typeface="Lucida Console" panose="020B0609040504020204" pitchFamily="49" charset="0"/>
            </a:endParaRP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ReadInteger</a:t>
            </a:r>
            <a:r>
              <a:rPr lang="ru-RU" sz="1500" dirty="0">
                <a:latin typeface="Lucida Console" panose="020B0609040504020204" pitchFamily="49" charset="0"/>
              </a:rPr>
              <a:t> := </a:t>
            </a:r>
            <a:r>
              <a:rPr lang="ru-RU" sz="1500" dirty="0" err="1">
                <a:latin typeface="Lucida Console" panose="020B0609040504020204" pitchFamily="49" charset="0"/>
              </a:rPr>
              <a:t>ErrorCode</a:t>
            </a:r>
            <a:r>
              <a:rPr lang="ru-RU" sz="1500" dirty="0">
                <a:latin typeface="Lucida Console" panose="020B0609040504020204" pitchFamily="49" charset="0"/>
              </a:rPr>
              <a:t> = 0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END;</a:t>
            </a:r>
          </a:p>
          <a:p>
            <a:endParaRPr lang="ru-RU" sz="1500" dirty="0">
              <a:latin typeface="Lucida Console" panose="020B0609040504020204" pitchFamily="49" charset="0"/>
            </a:endParaRPr>
          </a:p>
          <a:p>
            <a:r>
              <a:rPr lang="ru-RU" sz="1500" dirty="0">
                <a:latin typeface="Lucida Console" panose="020B0609040504020204" pitchFamily="49" charset="0"/>
              </a:rPr>
              <a:t>FUNCTION </a:t>
            </a:r>
            <a:r>
              <a:rPr lang="ru-RU" sz="1500" dirty="0" err="1">
                <a:latin typeface="Lucida Console" panose="020B0609040504020204" pitchFamily="49" charset="0"/>
              </a:rPr>
              <a:t>IsInRange</a:t>
            </a:r>
            <a:r>
              <a:rPr lang="ru-RU" sz="1500" dirty="0">
                <a:latin typeface="Lucida Console" panose="020B0609040504020204" pitchFamily="49" charset="0"/>
              </a:rPr>
              <a:t>(X, </a:t>
            </a:r>
            <a:r>
              <a:rPr lang="ru-RU" sz="1500" dirty="0" err="1">
                <a:latin typeface="Lucida Console" panose="020B0609040504020204" pitchFamily="49" charset="0"/>
              </a:rPr>
              <a:t>MinValue</a:t>
            </a:r>
            <a:r>
              <a:rPr lang="ru-RU" sz="1500" dirty="0">
                <a:latin typeface="Lucida Console" panose="020B0609040504020204" pitchFamily="49" charset="0"/>
              </a:rPr>
              <a:t>, </a:t>
            </a:r>
            <a:r>
              <a:rPr lang="ru-RU" sz="1500" dirty="0" err="1">
                <a:latin typeface="Lucida Console" panose="020B0609040504020204" pitchFamily="49" charset="0"/>
              </a:rPr>
              <a:t>MaxValue</a:t>
            </a:r>
            <a:r>
              <a:rPr lang="ru-RU" sz="1500" dirty="0">
                <a:latin typeface="Lucida Console" panose="020B0609040504020204" pitchFamily="49" charset="0"/>
              </a:rPr>
              <a:t>: INTEGER): BOOLEAN;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IsInRange</a:t>
            </a:r>
            <a:r>
              <a:rPr lang="ru-RU" sz="1500" dirty="0">
                <a:latin typeface="Lucida Console" panose="020B0609040504020204" pitchFamily="49" charset="0"/>
              </a:rPr>
              <a:t> := (X &gt;= </a:t>
            </a:r>
            <a:r>
              <a:rPr lang="ru-RU" sz="1500" dirty="0" err="1">
                <a:latin typeface="Lucida Console" panose="020B0609040504020204" pitchFamily="49" charset="0"/>
              </a:rPr>
              <a:t>MinValue</a:t>
            </a:r>
            <a:r>
              <a:rPr lang="ru-RU" sz="1500" dirty="0">
                <a:latin typeface="Lucida Console" panose="020B0609040504020204" pitchFamily="49" charset="0"/>
              </a:rPr>
              <a:t>) AND (X &lt;= </a:t>
            </a:r>
            <a:r>
              <a:rPr lang="ru-RU" sz="1500" dirty="0" err="1">
                <a:latin typeface="Lucida Console" panose="020B0609040504020204" pitchFamily="49" charset="0"/>
              </a:rPr>
              <a:t>MaxValue</a:t>
            </a:r>
            <a:r>
              <a:rPr lang="ru-RU" sz="1500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END;</a:t>
            </a:r>
          </a:p>
          <a:p>
            <a:endParaRPr lang="ru-RU" sz="1500" dirty="0">
              <a:latin typeface="Lucida Console" panose="020B0609040504020204" pitchFamily="49" charset="0"/>
            </a:endParaRPr>
          </a:p>
          <a:p>
            <a:r>
              <a:rPr lang="ru-RU" sz="1500" dirty="0">
                <a:latin typeface="Lucida Console" panose="020B0609040504020204" pitchFamily="49" charset="0"/>
              </a:rPr>
              <a:t>FUNCTION </a:t>
            </a:r>
            <a:r>
              <a:rPr lang="ru-RU" sz="1500" dirty="0" err="1">
                <a:latin typeface="Lucida Console" panose="020B0609040504020204" pitchFamily="49" charset="0"/>
              </a:rPr>
              <a:t>ReadFraction</a:t>
            </a:r>
            <a:r>
              <a:rPr lang="ru-RU" sz="1500" dirty="0">
                <a:latin typeface="Lucida Console" panose="020B0609040504020204" pitchFamily="49" charset="0"/>
              </a:rPr>
              <a:t>(VAR </a:t>
            </a:r>
            <a:r>
              <a:rPr lang="ru-RU" sz="1500" dirty="0" err="1">
                <a:latin typeface="Lucida Console" panose="020B0609040504020204" pitchFamily="49" charset="0"/>
              </a:rPr>
              <a:t>Numerator</a:t>
            </a:r>
            <a:r>
              <a:rPr lang="ru-RU" sz="1500" dirty="0">
                <a:latin typeface="Lucida Console" panose="020B0609040504020204" pitchFamily="49" charset="0"/>
              </a:rPr>
              <a:t>, </a:t>
            </a:r>
            <a:r>
              <a:rPr lang="ru-RU" sz="1500" dirty="0" err="1">
                <a:latin typeface="Lucida Console" panose="020B0609040504020204" pitchFamily="49" charset="0"/>
              </a:rPr>
              <a:t>Denominator</a:t>
            </a:r>
            <a:r>
              <a:rPr lang="ru-RU" sz="1500" dirty="0">
                <a:latin typeface="Lucida Console" panose="020B0609040504020204" pitchFamily="49" charset="0"/>
              </a:rPr>
              <a:t>: INTEGER): BOOLEAN;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ReadFraction</a:t>
            </a:r>
            <a:r>
              <a:rPr lang="ru-RU" sz="1500" dirty="0">
                <a:latin typeface="Lucida Console" panose="020B0609040504020204" pitchFamily="49" charset="0"/>
              </a:rPr>
              <a:t> := FALSE;</a:t>
            </a:r>
          </a:p>
          <a:p>
            <a:endParaRPr lang="ru-RU" sz="1500" dirty="0">
              <a:latin typeface="Lucida Console" panose="020B0609040504020204" pitchFamily="49" charset="0"/>
            </a:endParaRPr>
          </a:p>
          <a:p>
            <a:r>
              <a:rPr lang="ru-RU" sz="1500" dirty="0">
                <a:latin typeface="Lucida Console" panose="020B0609040504020204" pitchFamily="49" charset="0"/>
              </a:rPr>
              <a:t>  IF </a:t>
            </a:r>
            <a:r>
              <a:rPr lang="ru-RU" sz="1500" dirty="0" err="1">
                <a:latin typeface="Lucida Console" panose="020B0609040504020204" pitchFamily="49" charset="0"/>
              </a:rPr>
              <a:t>ReadInteger</a:t>
            </a:r>
            <a:r>
              <a:rPr lang="ru-RU" sz="1500" dirty="0">
                <a:latin typeface="Lucida Console" panose="020B0609040504020204" pitchFamily="49" charset="0"/>
              </a:rPr>
              <a:t>(</a:t>
            </a:r>
            <a:r>
              <a:rPr lang="ru-RU" sz="1500" dirty="0" err="1">
                <a:latin typeface="Lucida Console" panose="020B0609040504020204" pitchFamily="49" charset="0"/>
              </a:rPr>
              <a:t>Numerator</a:t>
            </a:r>
            <a:r>
              <a:rPr lang="ru-RU" sz="1500" dirty="0">
                <a:latin typeface="Lucida Console" panose="020B0609040504020204" pitchFamily="49" charset="0"/>
              </a:rPr>
              <a:t>) AND </a:t>
            </a:r>
            <a:r>
              <a:rPr lang="ru-RU" sz="1500" dirty="0" err="1">
                <a:latin typeface="Lucida Console" panose="020B0609040504020204" pitchFamily="49" charset="0"/>
              </a:rPr>
              <a:t>ReadInteger</a:t>
            </a:r>
            <a:r>
              <a:rPr lang="ru-RU" sz="1500" dirty="0">
                <a:latin typeface="Lucida Console" panose="020B0609040504020204" pitchFamily="49" charset="0"/>
              </a:rPr>
              <a:t>(</a:t>
            </a:r>
            <a:r>
              <a:rPr lang="ru-RU" sz="1500" dirty="0" err="1">
                <a:latin typeface="Lucida Console" panose="020B0609040504020204" pitchFamily="49" charset="0"/>
              </a:rPr>
              <a:t>Denominator</a:t>
            </a:r>
            <a:r>
              <a:rPr lang="ru-RU" sz="15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IF </a:t>
            </a:r>
            <a:r>
              <a:rPr lang="ru-RU" sz="1500" dirty="0" err="1">
                <a:latin typeface="Lucida Console" panose="020B0609040504020204" pitchFamily="49" charset="0"/>
              </a:rPr>
              <a:t>IsInRange</a:t>
            </a:r>
            <a:r>
              <a:rPr lang="ru-RU" sz="1500" dirty="0">
                <a:latin typeface="Lucida Console" panose="020B0609040504020204" pitchFamily="49" charset="0"/>
              </a:rPr>
              <a:t>(</a:t>
            </a:r>
            <a:r>
              <a:rPr lang="ru-RU" sz="1500" dirty="0" err="1">
                <a:latin typeface="Lucida Console" panose="020B0609040504020204" pitchFamily="49" charset="0"/>
              </a:rPr>
              <a:t>Numerator</a:t>
            </a:r>
            <a:r>
              <a:rPr lang="ru-RU" sz="1500" dirty="0">
                <a:latin typeface="Lucida Console" panose="020B0609040504020204" pitchFamily="49" charset="0"/>
              </a:rPr>
              <a:t>, 0, </a:t>
            </a:r>
            <a:r>
              <a:rPr lang="ru-RU" sz="1500" dirty="0" err="1">
                <a:latin typeface="Lucida Console" panose="020B0609040504020204" pitchFamily="49" charset="0"/>
              </a:rPr>
              <a:t>UpperBound</a:t>
            </a:r>
            <a:r>
              <a:rPr lang="ru-RU" sz="1500" dirty="0">
                <a:latin typeface="Lucida Console" panose="020B0609040504020204" pitchFamily="49" charset="0"/>
              </a:rPr>
              <a:t>) AND 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   </a:t>
            </a:r>
            <a:r>
              <a:rPr lang="ru-RU" sz="1500" dirty="0" err="1">
                <a:latin typeface="Lucida Console" panose="020B0609040504020204" pitchFamily="49" charset="0"/>
              </a:rPr>
              <a:t>IsInRange</a:t>
            </a:r>
            <a:r>
              <a:rPr lang="ru-RU" sz="1500" dirty="0">
                <a:latin typeface="Lucida Console" panose="020B0609040504020204" pitchFamily="49" charset="0"/>
              </a:rPr>
              <a:t>(</a:t>
            </a:r>
            <a:r>
              <a:rPr lang="ru-RU" sz="1500" dirty="0" err="1">
                <a:latin typeface="Lucida Console" panose="020B0609040504020204" pitchFamily="49" charset="0"/>
              </a:rPr>
              <a:t>Denominator</a:t>
            </a:r>
            <a:r>
              <a:rPr lang="ru-RU" sz="1500" dirty="0">
                <a:latin typeface="Lucida Console" panose="020B0609040504020204" pitchFamily="49" charset="0"/>
              </a:rPr>
              <a:t>, 1, </a:t>
            </a:r>
            <a:r>
              <a:rPr lang="ru-RU" sz="1500" dirty="0" err="1">
                <a:latin typeface="Lucida Console" panose="020B0609040504020204" pitchFamily="49" charset="0"/>
              </a:rPr>
              <a:t>UpperBound</a:t>
            </a:r>
            <a:r>
              <a:rPr lang="ru-RU" sz="15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THEN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  </a:t>
            </a:r>
            <a:r>
              <a:rPr lang="ru-RU" sz="1500" dirty="0" err="1">
                <a:latin typeface="Lucida Console" panose="020B0609040504020204" pitchFamily="49" charset="0"/>
              </a:rPr>
              <a:t>ReadFraction</a:t>
            </a:r>
            <a:r>
              <a:rPr lang="ru-RU" sz="1500" dirty="0">
                <a:latin typeface="Lucida Console" panose="020B0609040504020204" pitchFamily="49" charset="0"/>
              </a:rPr>
              <a:t> := TRUE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67828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7" grpId="1" animBg="1"/>
      <p:bldP spid="6" grpId="0" animBg="1"/>
      <p:bldP spid="6" grpId="1" animBg="1"/>
      <p:bldP spid="5" grpId="0" animBg="1"/>
      <p:bldP spid="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6700" y="213142"/>
            <a:ext cx="8001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IF </a:t>
            </a:r>
            <a:r>
              <a:rPr lang="ru-RU" dirty="0" err="1">
                <a:latin typeface="Lucida Console" panose="020B0609040504020204" pitchFamily="49" charset="0"/>
              </a:rPr>
              <a:t>ReadFraction</a:t>
            </a:r>
            <a:r>
              <a:rPr lang="ru-RU" dirty="0">
                <a:latin typeface="Lucida Console" panose="020B0609040504020204" pitchFamily="49" charset="0"/>
              </a:rPr>
              <a:t>(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)</a:t>
            </a:r>
          </a:p>
          <a:p>
            <a:r>
              <a:rPr lang="ru-RU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</a:t>
            </a:r>
            <a:r>
              <a:rPr lang="ru-RU" dirty="0" err="1">
                <a:latin typeface="Lucida Console" panose="020B0609040504020204" pitchFamily="49" charset="0"/>
              </a:rPr>
              <a:t>IntegerPart</a:t>
            </a:r>
            <a:r>
              <a:rPr lang="ru-RU" dirty="0">
                <a:latin typeface="Lucida Console" panose="020B0609040504020204" pitchFamily="49" charset="0"/>
              </a:rPr>
              <a:t> :=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 DIV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;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 :=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 MOD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;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</a:t>
            </a:r>
            <a:r>
              <a:rPr lang="ru-RU" dirty="0" err="1">
                <a:latin typeface="Lucida Console" panose="020B0609040504020204" pitchFamily="49" charset="0"/>
              </a:rPr>
              <a:t>SimplifyFraction</a:t>
            </a:r>
            <a:r>
              <a:rPr lang="ru-RU" dirty="0">
                <a:latin typeface="Lucida Console" panose="020B0609040504020204" pitchFamily="49" charset="0"/>
              </a:rPr>
              <a:t>(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);</a:t>
            </a:r>
          </a:p>
          <a:p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      </a:t>
            </a:r>
            <a:r>
              <a:rPr lang="ru-RU" dirty="0" err="1">
                <a:latin typeface="Lucida Console" panose="020B0609040504020204" pitchFamily="49" charset="0"/>
              </a:rPr>
              <a:t>PrintFraction</a:t>
            </a:r>
            <a:r>
              <a:rPr lang="ru-RU" dirty="0">
                <a:latin typeface="Lucida Console" panose="020B0609040504020204" pitchFamily="49" charset="0"/>
              </a:rPr>
              <a:t>(</a:t>
            </a:r>
            <a:r>
              <a:rPr lang="ru-RU" dirty="0" err="1">
                <a:latin typeface="Lucida Console" panose="020B0609040504020204" pitchFamily="49" charset="0"/>
              </a:rPr>
              <a:t>IntegerPart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)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END</a:t>
            </a:r>
          </a:p>
          <a:p>
            <a:r>
              <a:rPr lang="ru-RU" dirty="0">
                <a:latin typeface="Lucida Console" panose="020B0609040504020204" pitchFamily="49" charset="0"/>
              </a:rPr>
              <a:t>  ELSE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WRITELN('ERROR')</a:t>
            </a:r>
          </a:p>
          <a:p>
            <a:r>
              <a:rPr lang="ru-RU" dirty="0">
                <a:latin typeface="Lucida Console" panose="020B0609040504020204" pitchFamily="49" charset="0"/>
              </a:rPr>
              <a:t>END.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6700" y="406363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Lucida Console" panose="020B0609040504020204" pitchFamily="49" charset="0"/>
              </a:rPr>
              <a:t>2</a:t>
            </a:r>
            <a:r>
              <a:rPr lang="ru-RU" sz="2000" dirty="0">
                <a:latin typeface="Lucida Console" panose="020B0609040504020204" pitchFamily="49" charset="0"/>
              </a:rPr>
              <a:t>1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6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3 1/</a:t>
            </a:r>
            <a:r>
              <a:rPr lang="ru-RU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36630" y="406363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Lucida Console" panose="020B0609040504020204" pitchFamily="49" charset="0"/>
              </a:rPr>
              <a:t>18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6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3</a:t>
            </a:r>
            <a:endParaRPr lang="ru-RU" sz="2000" dirty="0">
              <a:solidFill>
                <a:srgbClr val="FFFF00"/>
              </a:solidFill>
              <a:latin typeface="Lucida Console" panose="020B0609040504020204" pitchFamily="49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06560" y="406363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Lucida Console" panose="020B0609040504020204" pitchFamily="49" charset="0"/>
              </a:rPr>
              <a:t>3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6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1/</a:t>
            </a:r>
            <a:r>
              <a:rPr lang="ru-RU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2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6700" y="554953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Lucida Console" panose="020B0609040504020204" pitchFamily="49" charset="0"/>
              </a:rPr>
              <a:t>4</a:t>
            </a:r>
          </a:p>
          <a:p>
            <a:r>
              <a:rPr lang="en-US" sz="2000" dirty="0">
                <a:latin typeface="Lucida Console" panose="020B0609040504020204" pitchFamily="49" charset="0"/>
              </a:rPr>
              <a:t>Not a number</a:t>
            </a:r>
            <a:endParaRPr lang="ru-RU" sz="2000" dirty="0"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ERROR</a:t>
            </a:r>
            <a:endParaRPr lang="ru-RU" sz="2000" dirty="0">
              <a:solidFill>
                <a:srgbClr val="FFFF00"/>
              </a:solidFill>
              <a:latin typeface="Lucida Console" panose="020B0609040504020204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36630" y="554953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Lucida Console" panose="020B0609040504020204" pitchFamily="49" charset="0"/>
              </a:rPr>
              <a:t>4</a:t>
            </a:r>
            <a:endParaRPr lang="ru-RU" sz="2000" dirty="0">
              <a:latin typeface="Lucida Console" panose="020B0609040504020204" pitchFamily="49" charset="0"/>
            </a:endParaRPr>
          </a:p>
          <a:p>
            <a:r>
              <a:rPr lang="en-US" sz="2000" dirty="0">
                <a:latin typeface="Lucida Console" panose="020B0609040504020204" pitchFamily="49" charset="0"/>
              </a:rPr>
              <a:t>0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ERROR</a:t>
            </a:r>
            <a:endParaRPr lang="ru-RU" sz="2000" dirty="0">
              <a:solidFill>
                <a:srgbClr val="FFFF00"/>
              </a:solidFill>
              <a:latin typeface="Lucida Console" panose="020B0609040504020204" pitchFamily="49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06560" y="554953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Lucida Console" panose="020B0609040504020204" pitchFamily="49" charset="0"/>
              </a:rPr>
              <a:t>1000001</a:t>
            </a:r>
            <a:endParaRPr lang="ru-RU" sz="2000" dirty="0">
              <a:latin typeface="Lucida Console" panose="020B0609040504020204" pitchFamily="49" charset="0"/>
            </a:endParaRPr>
          </a:p>
          <a:p>
            <a:r>
              <a:rPr lang="en-US" sz="2000" dirty="0">
                <a:latin typeface="Lucida Console" panose="020B0609040504020204" pitchFamily="49" charset="0"/>
              </a:rPr>
              <a:t>3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ERROR</a:t>
            </a:r>
            <a:endParaRPr lang="ru-RU" sz="2000" dirty="0">
              <a:solidFill>
                <a:srgbClr val="FFFF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71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49203" t="50906" r="269" b="1693"/>
          <a:stretch/>
        </p:blipFill>
        <p:spPr>
          <a:xfrm>
            <a:off x="3284569" y="4298463"/>
            <a:ext cx="2907322" cy="2438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1121" t="51441" r="51203" b="1158"/>
          <a:stretch/>
        </p:blipFill>
        <p:spPr>
          <a:xfrm>
            <a:off x="541370" y="4329723"/>
            <a:ext cx="2743200" cy="24383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48526" r="-1" b="51446"/>
          <a:stretch/>
        </p:blipFill>
        <p:spPr>
          <a:xfrm>
            <a:off x="3268938" y="1683548"/>
            <a:ext cx="2961828" cy="2497684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Спустя несколько минут после сдачи программы на проверку</a:t>
            </a:r>
            <a:endParaRPr lang="ru-R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51827" b="50826"/>
          <a:stretch/>
        </p:blipFill>
        <p:spPr>
          <a:xfrm>
            <a:off x="458040" y="1690689"/>
            <a:ext cx="2771822" cy="25296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8049" y="1769807"/>
            <a:ext cx="254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Comic Sans MS" panose="030F0702030302020204" pitchFamily="66" charset="0"/>
              </a:rPr>
              <a:t>Я написал свою программу быстрее тебя и даже обработал ошибки ввода чисел.</a:t>
            </a:r>
            <a:br>
              <a:rPr lang="ru-RU" sz="1200" dirty="0" smtClean="0">
                <a:latin typeface="Comic Sans MS" panose="030F0702030302020204" pitchFamily="66" charset="0"/>
              </a:rPr>
            </a:br>
            <a:r>
              <a:rPr lang="ru-RU" sz="1200" dirty="0" smtClean="0">
                <a:latin typeface="Comic Sans MS" panose="030F0702030302020204" pitchFamily="66" charset="0"/>
              </a:rPr>
              <a:t>Победа моя!</a:t>
            </a:r>
            <a:endParaRPr lang="ru-RU" sz="12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1396" y="3016252"/>
            <a:ext cx="1681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Comic Sans MS" panose="030F0702030302020204" pitchFamily="66" charset="0"/>
              </a:rPr>
              <a:t>А вот мне пришлось долго повозиться с обработкой символа конца файла</a:t>
            </a:r>
            <a:endParaRPr lang="ru-RU" sz="12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34989" y="1815923"/>
            <a:ext cx="2595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Comic Sans MS" panose="030F0702030302020204" pitchFamily="66" charset="0"/>
              </a:rPr>
              <a:t>Но ведь… я же проверя</a:t>
            </a:r>
            <a:r>
              <a:rPr lang="ru-RU" sz="1200" dirty="0">
                <a:latin typeface="Comic Sans MS" panose="030F0702030302020204" pitchFamily="66" charset="0"/>
              </a:rPr>
              <a:t>л</a:t>
            </a:r>
            <a:r>
              <a:rPr lang="ru-RU" sz="1200" dirty="0" smtClean="0">
                <a:latin typeface="Comic Sans MS" panose="030F0702030302020204" pitchFamily="66" charset="0"/>
              </a:rPr>
              <a:t> код ошибки, полученный от процедуры</a:t>
            </a:r>
            <a:br>
              <a:rPr lang="ru-RU" sz="1200" dirty="0" smtClean="0">
                <a:latin typeface="Comic Sans MS" panose="030F0702030302020204" pitchFamily="66" charset="0"/>
              </a:rPr>
            </a:br>
            <a:r>
              <a:rPr lang="en-US" sz="1200" dirty="0" smtClean="0">
                <a:latin typeface="Comic Sans MS" panose="030F0702030302020204" pitchFamily="66" charset="0"/>
              </a:rPr>
              <a:t>VAL</a:t>
            </a:r>
            <a:r>
              <a:rPr lang="ru-RU" sz="1200" dirty="0" smtClean="0">
                <a:latin typeface="Comic Sans MS" panose="030F0702030302020204" pitchFamily="66" charset="0"/>
              </a:rPr>
              <a:t>,</a:t>
            </a:r>
            <a:br>
              <a:rPr lang="ru-RU" sz="1200" dirty="0" smtClean="0">
                <a:latin typeface="Comic Sans MS" panose="030F0702030302020204" pitchFamily="66" charset="0"/>
              </a:rPr>
            </a:br>
            <a:r>
              <a:rPr lang="ru-RU" sz="1200" dirty="0" smtClean="0">
                <a:latin typeface="Comic Sans MS" panose="030F0702030302020204" pitchFamily="66" charset="0"/>
              </a:rPr>
              <a:t>когда</a:t>
            </a:r>
            <a:br>
              <a:rPr lang="ru-RU" sz="1200" dirty="0" smtClean="0">
                <a:latin typeface="Comic Sans MS" panose="030F0702030302020204" pitchFamily="66" charset="0"/>
              </a:rPr>
            </a:br>
            <a:r>
              <a:rPr lang="ru-RU" sz="1200" dirty="0" smtClean="0">
                <a:latin typeface="Comic Sans MS" panose="030F0702030302020204" pitchFamily="66" charset="0"/>
              </a:rPr>
              <a:t>преобразовал</a:t>
            </a:r>
            <a:br>
              <a:rPr lang="ru-RU" sz="1200" dirty="0" smtClean="0">
                <a:latin typeface="Comic Sans MS" panose="030F0702030302020204" pitchFamily="66" charset="0"/>
              </a:rPr>
            </a:br>
            <a:r>
              <a:rPr lang="ru-RU" sz="1200" dirty="0" smtClean="0">
                <a:latin typeface="Comic Sans MS" panose="030F0702030302020204" pitchFamily="66" charset="0"/>
              </a:rPr>
              <a:t>строку в число</a:t>
            </a:r>
            <a:endParaRPr lang="ru-RU" sz="12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049" y="4386588"/>
            <a:ext cx="25957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Comic Sans MS" panose="030F0702030302020204" pitchFamily="66" charset="0"/>
              </a:rPr>
              <a:t>... а строку я считывал при помощи процедуры</a:t>
            </a:r>
            <a:br>
              <a:rPr lang="ru-RU" sz="1200" dirty="0" smtClean="0">
                <a:latin typeface="Comic Sans MS" panose="030F0702030302020204" pitchFamily="66" charset="0"/>
              </a:rPr>
            </a:br>
            <a:r>
              <a:rPr lang="en-US" sz="1200" dirty="0" smtClean="0">
                <a:latin typeface="Comic Sans MS" panose="030F0702030302020204" pitchFamily="66" charset="0"/>
              </a:rPr>
              <a:t>READLN</a:t>
            </a:r>
            <a:r>
              <a:rPr lang="ru-RU" sz="1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ru-RU" sz="1200" dirty="0" smtClean="0">
                <a:latin typeface="Comic Sans MS" panose="030F0702030302020204" pitchFamily="66" charset="0"/>
              </a:rPr>
              <a:t/>
            </a:r>
            <a:br>
              <a:rPr lang="ru-RU" sz="1200" dirty="0" smtClean="0">
                <a:latin typeface="Comic Sans MS" panose="030F0702030302020204" pitchFamily="66" charset="0"/>
              </a:rPr>
            </a:br>
            <a:r>
              <a:rPr lang="ru-RU" sz="1200" dirty="0" smtClean="0">
                <a:latin typeface="Comic Sans MS" panose="030F0702030302020204" pitchFamily="66" charset="0"/>
              </a:rPr>
              <a:t>А перед</a:t>
            </a:r>
          </a:p>
          <a:p>
            <a:r>
              <a:rPr lang="en-US" sz="1200" dirty="0" smtClean="0">
                <a:latin typeface="Comic Sans MS" panose="030F0702030302020204" pitchFamily="66" charset="0"/>
              </a:rPr>
              <a:t>READLN</a:t>
            </a:r>
            <a:r>
              <a:rPr lang="ru-RU" sz="1200" dirty="0" smtClean="0">
                <a:latin typeface="Comic Sans MS" panose="030F0702030302020204" pitchFamily="66" charset="0"/>
              </a:rPr>
              <a:t> надо</a:t>
            </a:r>
          </a:p>
          <a:p>
            <a:r>
              <a:rPr lang="ru-RU" sz="1200" dirty="0">
                <a:latin typeface="Comic Sans MS" panose="030F0702030302020204" pitchFamily="66" charset="0"/>
              </a:rPr>
              <a:t>д</a:t>
            </a:r>
            <a:r>
              <a:rPr lang="ru-RU" sz="1200" dirty="0" smtClean="0">
                <a:latin typeface="Comic Sans MS" panose="030F0702030302020204" pitchFamily="66" charset="0"/>
              </a:rPr>
              <a:t>елать проверку на</a:t>
            </a:r>
          </a:p>
          <a:p>
            <a:r>
              <a:rPr lang="en-US" sz="1200" dirty="0" smtClean="0">
                <a:latin typeface="Comic Sans MS" panose="030F0702030302020204" pitchFamily="66" charset="0"/>
              </a:rPr>
              <a:t>EOF…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61630" y="4452956"/>
            <a:ext cx="90250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Comic Sans MS" panose="030F0702030302020204" pitchFamily="66" charset="0"/>
              </a:rPr>
              <a:t>Как я мог забыть?</a:t>
            </a:r>
            <a:endParaRPr lang="en-US" sz="1200" dirty="0" smtClean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43135" y="5705442"/>
            <a:ext cx="2693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Программа прошла</a:t>
            </a:r>
          </a:p>
          <a:p>
            <a:r>
              <a:rPr lang="ru-RU" dirty="0" smtClean="0"/>
              <a:t>100% хороших и </a:t>
            </a:r>
            <a:br>
              <a:rPr lang="ru-RU" dirty="0" smtClean="0"/>
            </a:br>
            <a:r>
              <a:rPr lang="ru-RU" dirty="0" smtClean="0"/>
              <a:t>80% плохих тестов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56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Исправляем </a:t>
            </a:r>
            <a:r>
              <a:rPr lang="en-US" dirty="0" err="1" smtClean="0"/>
              <a:t>ReadInteger</a:t>
            </a:r>
            <a:endParaRPr lang="ru-RU" dirty="0"/>
          </a:p>
        </p:txBody>
      </p:sp>
      <p:sp>
        <p:nvSpPr>
          <p:cNvPr id="3" name="Rectangle 2"/>
          <p:cNvSpPr/>
          <p:nvPr/>
        </p:nvSpPr>
        <p:spPr>
          <a:xfrm>
            <a:off x="628649" y="2034350"/>
            <a:ext cx="741338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Lucida Console" panose="020B0609040504020204" pitchFamily="49" charset="0"/>
              </a:rPr>
              <a:t>FUNCTION </a:t>
            </a:r>
            <a:r>
              <a:rPr lang="ru-RU" dirty="0" err="1">
                <a:latin typeface="Lucida Console" panose="020B0609040504020204" pitchFamily="49" charset="0"/>
              </a:rPr>
              <a:t>ReadInteger</a:t>
            </a:r>
            <a:r>
              <a:rPr lang="ru-RU" dirty="0">
                <a:latin typeface="Lucida Console" panose="020B0609040504020204" pitchFamily="49" charset="0"/>
              </a:rPr>
              <a:t>(VAR X: INTEGER): BOOLEAN;</a:t>
            </a:r>
          </a:p>
          <a:p>
            <a:r>
              <a:rPr lang="ru-RU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InputString</a:t>
            </a:r>
            <a:r>
              <a:rPr lang="ru-RU" dirty="0">
                <a:latin typeface="Lucida Console" panose="020B0609040504020204" pitchFamily="49" charset="0"/>
              </a:rPr>
              <a:t>: STRING[255];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ErrorCode</a:t>
            </a:r>
            <a:r>
              <a:rPr lang="ru-RU" dirty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IF NOT EOF</a:t>
            </a:r>
          </a:p>
          <a:p>
            <a:r>
              <a:rPr lang="ru-RU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READLN(</a:t>
            </a:r>
            <a:r>
              <a:rPr lang="ru-RU" dirty="0" err="1">
                <a:latin typeface="Lucida Console" panose="020B0609040504020204" pitchFamily="49" charset="0"/>
              </a:rPr>
              <a:t>InputString</a:t>
            </a:r>
            <a:r>
              <a:rPr lang="ru-RU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VAL(</a:t>
            </a:r>
            <a:r>
              <a:rPr lang="ru-RU" dirty="0" err="1">
                <a:latin typeface="Lucida Console" panose="020B0609040504020204" pitchFamily="49" charset="0"/>
              </a:rPr>
              <a:t>InputString</a:t>
            </a:r>
            <a:r>
              <a:rPr lang="ru-RU" dirty="0">
                <a:latin typeface="Lucida Console" panose="020B0609040504020204" pitchFamily="49" charset="0"/>
              </a:rPr>
              <a:t>, X, </a:t>
            </a:r>
            <a:r>
              <a:rPr lang="ru-RU" dirty="0" err="1">
                <a:latin typeface="Lucida Console" panose="020B0609040504020204" pitchFamily="49" charset="0"/>
              </a:rPr>
              <a:t>ErrorCode</a:t>
            </a:r>
            <a:r>
              <a:rPr lang="ru-RU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</a:t>
            </a:r>
            <a:r>
              <a:rPr lang="ru-RU" dirty="0" err="1">
                <a:latin typeface="Lucida Console" panose="020B0609040504020204" pitchFamily="49" charset="0"/>
              </a:rPr>
              <a:t>ReadInteger</a:t>
            </a:r>
            <a:r>
              <a:rPr lang="ru-RU" dirty="0">
                <a:latin typeface="Lucida Console" panose="020B0609040504020204" pitchFamily="49" charset="0"/>
              </a:rPr>
              <a:t> := </a:t>
            </a:r>
            <a:r>
              <a:rPr lang="ru-RU" dirty="0" err="1">
                <a:latin typeface="Lucida Console" panose="020B0609040504020204" pitchFamily="49" charset="0"/>
              </a:rPr>
              <a:t>ErrorCode</a:t>
            </a:r>
            <a:r>
              <a:rPr lang="ru-RU" dirty="0">
                <a:latin typeface="Lucida Console" panose="020B0609040504020204" pitchFamily="49" charset="0"/>
              </a:rPr>
              <a:t> = 0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END  </a:t>
            </a:r>
          </a:p>
          <a:p>
            <a:r>
              <a:rPr lang="ru-RU" dirty="0">
                <a:latin typeface="Lucida Console" panose="020B0609040504020204" pitchFamily="49" charset="0"/>
              </a:rPr>
              <a:t>  ELSE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</a:t>
            </a:r>
            <a:r>
              <a:rPr lang="ru-RU" dirty="0" err="1">
                <a:latin typeface="Lucida Console" panose="020B0609040504020204" pitchFamily="49" charset="0"/>
              </a:rPr>
              <a:t>ReadInteger</a:t>
            </a:r>
            <a:r>
              <a:rPr lang="ru-RU" dirty="0">
                <a:latin typeface="Lucida Console" panose="020B0609040504020204" pitchFamily="49" charset="0"/>
              </a:rPr>
              <a:t> := FALSE</a:t>
            </a:r>
          </a:p>
          <a:p>
            <a:r>
              <a:rPr lang="ru-RU" dirty="0">
                <a:latin typeface="Lucida Console" panose="020B0609040504020204" pitchFamily="49" charset="0"/>
              </a:rPr>
              <a:t>END;</a:t>
            </a:r>
          </a:p>
        </p:txBody>
      </p:sp>
      <p:sp>
        <p:nvSpPr>
          <p:cNvPr id="4" name="Прямоугольник 4"/>
          <p:cNvSpPr/>
          <p:nvPr/>
        </p:nvSpPr>
        <p:spPr>
          <a:xfrm>
            <a:off x="6597162" y="2484924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latin typeface="Lucida Console" panose="020B0609040504020204" pitchFamily="49" charset="0"/>
              </a:rPr>
              <a:t>^Z</a:t>
            </a:r>
            <a:endParaRPr lang="en-US" sz="2000" dirty="0">
              <a:latin typeface="Lucida Console" panose="020B0609040504020204" pitchFamily="49" charset="0"/>
            </a:endParaRPr>
          </a:p>
          <a:p>
            <a:r>
              <a:rPr lang="en-US" sz="2000" dirty="0" smtClean="0">
                <a:solidFill>
                  <a:srgbClr val="FFFF00"/>
                </a:solidFill>
                <a:latin typeface="Lucida Console" panose="020B0609040504020204" pitchFamily="49" charset="0"/>
              </a:rPr>
              <a:t>ERROR</a:t>
            </a:r>
          </a:p>
          <a:p>
            <a:endParaRPr lang="ru-RU" sz="2000" dirty="0">
              <a:solidFill>
                <a:srgbClr val="FFFF00"/>
              </a:solidFill>
              <a:latin typeface="Lucida Console" panose="020B0609040504020204" pitchFamily="49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97162" y="3987045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latin typeface="Lucida Console" panose="020B0609040504020204" pitchFamily="49" charset="0"/>
              </a:rPr>
              <a:t>3</a:t>
            </a:r>
          </a:p>
          <a:p>
            <a:r>
              <a:rPr lang="en-US" sz="2000" dirty="0" smtClean="0">
                <a:latin typeface="Lucida Console" panose="020B0609040504020204" pitchFamily="49" charset="0"/>
              </a:rPr>
              <a:t>^Z</a:t>
            </a:r>
            <a:endParaRPr lang="en-US" sz="2000" dirty="0">
              <a:latin typeface="Lucida Console" panose="020B0609040504020204" pitchFamily="49" charset="0"/>
            </a:endParaRPr>
          </a:p>
          <a:p>
            <a:r>
              <a:rPr lang="en-US" sz="2000" dirty="0" smtClean="0">
                <a:solidFill>
                  <a:srgbClr val="FFFF00"/>
                </a:solidFill>
                <a:latin typeface="Lucida Console" panose="020B0609040504020204" pitchFamily="49" charset="0"/>
              </a:rPr>
              <a:t>ERROR</a:t>
            </a:r>
            <a:endParaRPr lang="ru-RU" sz="2000" dirty="0">
              <a:solidFill>
                <a:srgbClr val="FFFF00"/>
              </a:solidFill>
              <a:latin typeface="Lucida Console" panose="020B0609040504020204" pitchFamily="49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7323015" y="1364900"/>
            <a:ext cx="1766277" cy="937847"/>
          </a:xfrm>
          <a:prstGeom prst="cloudCallout">
            <a:avLst>
              <a:gd name="adj1" fmla="val -63895"/>
              <a:gd name="adj2" fmla="val 87501"/>
            </a:avLst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Lucida Console" panose="020B0609040504020204" pitchFamily="49" charset="0"/>
              </a:rPr>
              <a:t>Ctrl+Z</a:t>
            </a:r>
            <a:endParaRPr lang="ru-RU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43135" y="5705442"/>
            <a:ext cx="2693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Программа прошла</a:t>
            </a:r>
          </a:p>
          <a:p>
            <a:r>
              <a:rPr lang="ru-RU" dirty="0" smtClean="0"/>
              <a:t>100% хороших и </a:t>
            </a:r>
            <a:br>
              <a:rPr lang="ru-RU" dirty="0" smtClean="0"/>
            </a:br>
            <a:r>
              <a:rPr lang="ru-RU" dirty="0" smtClean="0"/>
              <a:t>100% плохих тестов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17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1228725" y="2833298"/>
            <a:ext cx="6057900" cy="8719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Это еще не все!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550333" y="1690689"/>
            <a:ext cx="851746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IF </a:t>
            </a:r>
            <a:r>
              <a:rPr lang="ru-RU" dirty="0" err="1">
                <a:latin typeface="Lucida Console" panose="020B0609040504020204" pitchFamily="49" charset="0"/>
              </a:rPr>
              <a:t>ReadFraction</a:t>
            </a:r>
            <a:r>
              <a:rPr lang="ru-RU" dirty="0">
                <a:latin typeface="Lucida Console" panose="020B0609040504020204" pitchFamily="49" charset="0"/>
              </a:rPr>
              <a:t>(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)</a:t>
            </a:r>
          </a:p>
          <a:p>
            <a:r>
              <a:rPr lang="ru-RU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</a:t>
            </a:r>
            <a:r>
              <a:rPr lang="ru-RU" dirty="0" err="1">
                <a:latin typeface="Lucida Console" panose="020B0609040504020204" pitchFamily="49" charset="0"/>
              </a:rPr>
              <a:t>IntegerPart</a:t>
            </a:r>
            <a:r>
              <a:rPr lang="ru-RU" dirty="0">
                <a:latin typeface="Lucida Console" panose="020B0609040504020204" pitchFamily="49" charset="0"/>
              </a:rPr>
              <a:t> :=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 DIV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;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 :=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 MOD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;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</a:t>
            </a:r>
            <a:r>
              <a:rPr lang="ru-RU" dirty="0" err="1">
                <a:latin typeface="Lucida Console" panose="020B0609040504020204" pitchFamily="49" charset="0"/>
              </a:rPr>
              <a:t>SimplifyFraction</a:t>
            </a:r>
            <a:r>
              <a:rPr lang="ru-RU" dirty="0">
                <a:latin typeface="Lucida Console" panose="020B0609040504020204" pitchFamily="49" charset="0"/>
              </a:rPr>
              <a:t>(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);</a:t>
            </a:r>
          </a:p>
          <a:p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      </a:t>
            </a:r>
            <a:r>
              <a:rPr lang="ru-RU" dirty="0" err="1">
                <a:latin typeface="Lucida Console" panose="020B0609040504020204" pitchFamily="49" charset="0"/>
              </a:rPr>
              <a:t>PrintFraction</a:t>
            </a:r>
            <a:r>
              <a:rPr lang="ru-RU" dirty="0">
                <a:latin typeface="Lucida Console" panose="020B0609040504020204" pitchFamily="49" charset="0"/>
              </a:rPr>
              <a:t>(</a:t>
            </a:r>
            <a:r>
              <a:rPr lang="ru-RU" dirty="0" err="1">
                <a:latin typeface="Lucida Console" panose="020B0609040504020204" pitchFamily="49" charset="0"/>
              </a:rPr>
              <a:t>IntegerPart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)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END</a:t>
            </a:r>
          </a:p>
          <a:p>
            <a:r>
              <a:rPr lang="ru-RU" dirty="0">
                <a:latin typeface="Lucida Console" panose="020B0609040504020204" pitchFamily="49" charset="0"/>
              </a:rPr>
              <a:t>  ELSE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WRITELN('ERROR')</a:t>
            </a:r>
          </a:p>
          <a:p>
            <a:r>
              <a:rPr lang="ru-RU" dirty="0">
                <a:latin typeface="Lucida Console" panose="020B0609040504020204" pitchFamily="49" charset="0"/>
              </a:rPr>
              <a:t>END.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7210425" y="1524000"/>
            <a:ext cx="1857375" cy="838200"/>
          </a:xfrm>
          <a:prstGeom prst="wedgeRectCallout">
            <a:avLst>
              <a:gd name="adj1" fmla="val -123939"/>
              <a:gd name="adj2" fmla="val 107955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Сложный код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25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Проблема</a:t>
            </a:r>
          </a:p>
          <a:p>
            <a:pPr lvl="1"/>
            <a:r>
              <a:rPr lang="ru-RU" dirty="0" smtClean="0"/>
              <a:t>Для хранения ОДНОЙ смешанной дроби у нас используются ТРИ независимые переменные</a:t>
            </a:r>
          </a:p>
          <a:p>
            <a:pPr lvl="1"/>
            <a:r>
              <a:rPr lang="ru-RU" dirty="0" smtClean="0"/>
              <a:t>При работе с ними легко допустить ошибку</a:t>
            </a:r>
          </a:p>
          <a:p>
            <a:pPr lvl="1"/>
            <a:r>
              <a:rPr lang="ru-RU" dirty="0" smtClean="0"/>
              <a:t>Мы продолжаем работать с примитивными типами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231971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Сделать </a:t>
            </a:r>
            <a:r>
              <a:rPr lang="ru-RU" dirty="0"/>
              <a:t>код чуть более высокоуровневым – ввести новый тип данных – «Смешанная дробь»</a:t>
            </a:r>
          </a:p>
          <a:p>
            <a:r>
              <a:rPr lang="ru-RU" dirty="0"/>
              <a:t>Для этого используем «Запись» (</a:t>
            </a:r>
            <a:r>
              <a:rPr lang="en-US" dirty="0"/>
              <a:t>RECORD)</a:t>
            </a:r>
            <a:endParaRPr lang="ru-RU" dirty="0"/>
          </a:p>
          <a:p>
            <a:pPr lvl="1"/>
            <a:r>
              <a:rPr lang="ru-RU" dirty="0"/>
              <a:t>Запись позволяет сгруппировать несколько переменных в новый тип данных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32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91734" y="2175862"/>
            <a:ext cx="1200149" cy="2131684"/>
            <a:chOff x="285750" y="1123723"/>
            <a:chExt cx="1200149" cy="213168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8933" y="1123723"/>
              <a:ext cx="1166966" cy="1727716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85750" y="2886075"/>
              <a:ext cx="12001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Числитель</a:t>
              </a:r>
              <a:endParaRPr lang="ru-RU" dirty="0"/>
            </a:p>
          </p:txBody>
        </p:sp>
      </p:grpSp>
      <p:grpSp>
        <p:nvGrpSpPr>
          <p:cNvPr id="12" name="Group 11"/>
          <p:cNvGrpSpPr/>
          <p:nvPr/>
        </p:nvGrpSpPr>
        <p:grpSpPr>
          <a:xfrm rot="17901268">
            <a:off x="2464042" y="449968"/>
            <a:ext cx="1497081" cy="1933943"/>
            <a:chOff x="3017769" y="1256558"/>
            <a:chExt cx="1497081" cy="193394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235591" y="1256558"/>
              <a:ext cx="982327" cy="1564611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3017769" y="2821169"/>
              <a:ext cx="14970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Знаменатель</a:t>
              </a:r>
              <a:endParaRPr lang="ru-RU" dirty="0"/>
            </a:p>
          </p:txBody>
        </p:sp>
      </p:grpSp>
      <p:grpSp>
        <p:nvGrpSpPr>
          <p:cNvPr id="11" name="Group 10"/>
          <p:cNvGrpSpPr/>
          <p:nvPr/>
        </p:nvGrpSpPr>
        <p:grpSpPr>
          <a:xfrm rot="4317518">
            <a:off x="1808460" y="4462220"/>
            <a:ext cx="1497081" cy="2107172"/>
            <a:chOff x="737357" y="3676421"/>
            <a:chExt cx="1497081" cy="210717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8737" y="3676421"/>
              <a:ext cx="1074323" cy="168615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37357" y="5414261"/>
              <a:ext cx="14970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Целая часть</a:t>
              </a:r>
              <a:endParaRPr lang="ru-RU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95300" y="114300"/>
            <a:ext cx="288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Было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486400" y="114300"/>
            <a:ext cx="2886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Стало</a:t>
            </a:r>
            <a:endParaRPr lang="ru-RU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4974681" y="901245"/>
            <a:ext cx="3909511" cy="5269027"/>
            <a:chOff x="4777289" y="560273"/>
            <a:chExt cx="3909511" cy="5269027"/>
          </a:xfrm>
        </p:grpSpPr>
        <p:grpSp>
          <p:nvGrpSpPr>
            <p:cNvPr id="35" name="Group 34"/>
            <p:cNvGrpSpPr/>
            <p:nvPr/>
          </p:nvGrpSpPr>
          <p:grpSpPr>
            <a:xfrm>
              <a:off x="4777289" y="560273"/>
              <a:ext cx="3909511" cy="5269027"/>
              <a:chOff x="4777289" y="560273"/>
              <a:chExt cx="3909511" cy="5269027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4777289" y="560273"/>
                <a:ext cx="3909511" cy="526902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3" name="Group 32"/>
              <p:cNvGrpSpPr/>
              <p:nvPr/>
            </p:nvGrpSpPr>
            <p:grpSpPr>
              <a:xfrm>
                <a:off x="6816207" y="772561"/>
                <a:ext cx="1640570" cy="2345882"/>
                <a:chOff x="7133118" y="772562"/>
                <a:chExt cx="1640570" cy="2345882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7133118" y="772562"/>
                  <a:ext cx="1640570" cy="2345882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pSp>
              <p:nvGrpSpPr>
                <p:cNvPr id="18" name="Group 17"/>
                <p:cNvGrpSpPr/>
                <p:nvPr/>
              </p:nvGrpSpPr>
              <p:grpSpPr>
                <a:xfrm>
                  <a:off x="7288733" y="879661"/>
                  <a:ext cx="1200149" cy="2131684"/>
                  <a:chOff x="285750" y="1123723"/>
                  <a:chExt cx="1200149" cy="2131684"/>
                </a:xfrm>
              </p:grpSpPr>
              <p:pic>
                <p:nvPicPr>
                  <p:cNvPr id="19" name="Picture 18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318933" y="1123723"/>
                    <a:ext cx="1166966" cy="1727716"/>
                  </a:xfrm>
                  <a:prstGeom prst="rect">
                    <a:avLst/>
                  </a:prstGeom>
                </p:spPr>
              </p:pic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285750" y="2886075"/>
                    <a:ext cx="120014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dirty="0" smtClean="0"/>
                      <a:t>Числитель</a:t>
                    </a:r>
                    <a:endParaRPr lang="ru-RU" dirty="0"/>
                  </a:p>
                </p:txBody>
              </p:sp>
            </p:grpSp>
          </p:grpSp>
          <p:grpSp>
            <p:nvGrpSpPr>
              <p:cNvPr id="32" name="Group 31"/>
              <p:cNvGrpSpPr/>
              <p:nvPr/>
            </p:nvGrpSpPr>
            <p:grpSpPr>
              <a:xfrm>
                <a:off x="4918563" y="759377"/>
                <a:ext cx="1640570" cy="2345882"/>
                <a:chOff x="5004860" y="2028825"/>
                <a:chExt cx="1640570" cy="234588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5004860" y="2028825"/>
                  <a:ext cx="1640570" cy="2345882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5038043" y="2175862"/>
                  <a:ext cx="1585688" cy="2198845"/>
                  <a:chOff x="737357" y="3676421"/>
                  <a:chExt cx="1497081" cy="2107172"/>
                </a:xfrm>
              </p:grpSpPr>
              <p:pic>
                <p:nvPicPr>
                  <p:cNvPr id="22" name="Picture 21"/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948737" y="3676421"/>
                    <a:ext cx="1074323" cy="1686158"/>
                  </a:xfrm>
                  <a:prstGeom prst="rect">
                    <a:avLst/>
                  </a:prstGeom>
                </p:spPr>
              </p:pic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737357" y="5414261"/>
                    <a:ext cx="149708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dirty="0" smtClean="0"/>
                      <a:t>Целая часть</a:t>
                    </a:r>
                    <a:endParaRPr lang="ru-RU" dirty="0"/>
                  </a:p>
                </p:txBody>
              </p:sp>
            </p:grpSp>
          </p:grpSp>
          <p:grpSp>
            <p:nvGrpSpPr>
              <p:cNvPr id="34" name="Group 33"/>
              <p:cNvGrpSpPr/>
              <p:nvPr/>
            </p:nvGrpSpPr>
            <p:grpSpPr>
              <a:xfrm>
                <a:off x="6816207" y="3293276"/>
                <a:ext cx="1640570" cy="2365768"/>
                <a:chOff x="7133118" y="3600968"/>
                <a:chExt cx="1640570" cy="2365768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7133118" y="3600968"/>
                  <a:ext cx="1640570" cy="2345882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grpSp>
              <p:nvGrpSpPr>
                <p:cNvPr id="27" name="Group 26"/>
                <p:cNvGrpSpPr/>
                <p:nvPr/>
              </p:nvGrpSpPr>
              <p:grpSpPr>
                <a:xfrm>
                  <a:off x="7274446" y="3660042"/>
                  <a:ext cx="1497081" cy="2306694"/>
                  <a:chOff x="6815768" y="2783157"/>
                  <a:chExt cx="1497081" cy="2306694"/>
                </a:xfrm>
              </p:grpSpPr>
              <p:pic>
                <p:nvPicPr>
                  <p:cNvPr id="25" name="Picture 24"/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6815768" y="2783157"/>
                    <a:ext cx="1144231" cy="1822485"/>
                  </a:xfrm>
                  <a:prstGeom prst="rect">
                    <a:avLst/>
                  </a:prstGeom>
                </p:spPr>
              </p:pic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6815768" y="4720519"/>
                    <a:ext cx="149708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ru-RU" dirty="0" smtClean="0"/>
                      <a:t>Знаменатель</a:t>
                    </a:r>
                    <a:endParaRPr lang="ru-RU" dirty="0"/>
                  </a:p>
                </p:txBody>
              </p:sp>
            </p:grpSp>
          </p:grpSp>
        </p:grpSp>
        <p:sp>
          <p:nvSpPr>
            <p:cNvPr id="36" name="TextBox 35"/>
            <p:cNvSpPr txBox="1"/>
            <p:nvPr/>
          </p:nvSpPr>
          <p:spPr>
            <a:xfrm>
              <a:off x="4951746" y="3629025"/>
              <a:ext cx="17348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 smtClean="0"/>
                <a:t>Смешанная дробь</a:t>
              </a:r>
              <a:endParaRPr lang="ru-RU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664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7"/>
          <p:cNvSpPr/>
          <p:nvPr/>
        </p:nvSpPr>
        <p:spPr>
          <a:xfrm>
            <a:off x="628650" y="1841242"/>
            <a:ext cx="6515100" cy="12829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 данных «Смешанная дробь»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628650" y="1841242"/>
            <a:ext cx="805815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Lucida Console" panose="020B0609040504020204" pitchFamily="49" charset="0"/>
              </a:rPr>
              <a:t>TYPE</a:t>
            </a:r>
          </a:p>
          <a:p>
            <a:r>
              <a:rPr lang="ru-RU" sz="1600" dirty="0" smtClean="0">
                <a:latin typeface="Lucida Console" panose="020B0609040504020204" pitchFamily="49" charset="0"/>
              </a:rPr>
              <a:t>  </a:t>
            </a:r>
            <a:r>
              <a:rPr lang="ru-RU" sz="1600" i="1" dirty="0" smtClean="0">
                <a:latin typeface="Lucida Console" panose="020B0609040504020204" pitchFamily="49" charset="0"/>
              </a:rPr>
              <a:t>{Тип данных Смешанная дробь}</a:t>
            </a:r>
          </a:p>
          <a:p>
            <a:r>
              <a:rPr lang="ru-RU" sz="1600" dirty="0" smtClean="0">
                <a:latin typeface="Lucida Console" panose="020B0609040504020204" pitchFamily="49" charset="0"/>
              </a:rPr>
              <a:t>  </a:t>
            </a:r>
            <a:r>
              <a:rPr lang="ru-RU" sz="1600" dirty="0" err="1" smtClean="0">
                <a:latin typeface="Lucida Console" panose="020B0609040504020204" pitchFamily="49" charset="0"/>
              </a:rPr>
              <a:t>CompoundFraction</a:t>
            </a:r>
            <a:r>
              <a:rPr lang="ru-RU" sz="1600" dirty="0" smtClean="0">
                <a:latin typeface="Lucida Console" panose="020B0609040504020204" pitchFamily="49" charset="0"/>
              </a:rPr>
              <a:t> = RECORD</a:t>
            </a:r>
          </a:p>
          <a:p>
            <a:r>
              <a:rPr lang="ru-RU" sz="1600" dirty="0" smtClean="0">
                <a:latin typeface="Lucida Console" panose="020B0609040504020204" pitchFamily="49" charset="0"/>
              </a:rPr>
              <a:t>    </a:t>
            </a:r>
            <a:r>
              <a:rPr lang="ru-RU" sz="1600" dirty="0" err="1" smtClean="0">
                <a:latin typeface="Lucida Console" panose="020B0609040504020204" pitchFamily="49" charset="0"/>
              </a:rPr>
              <a:t>IntegerPart</a:t>
            </a:r>
            <a:r>
              <a:rPr lang="ru-RU" sz="1600" dirty="0" smtClean="0">
                <a:latin typeface="Lucida Console" panose="020B0609040504020204" pitchFamily="49" charset="0"/>
              </a:rPr>
              <a:t>, </a:t>
            </a:r>
            <a:r>
              <a:rPr lang="ru-RU" sz="1600" dirty="0" err="1" smtClean="0">
                <a:latin typeface="Lucida Console" panose="020B0609040504020204" pitchFamily="49" charset="0"/>
              </a:rPr>
              <a:t>Numerator</a:t>
            </a:r>
            <a:r>
              <a:rPr lang="ru-RU" sz="1600" dirty="0" smtClean="0">
                <a:latin typeface="Lucida Console" panose="020B0609040504020204" pitchFamily="49" charset="0"/>
              </a:rPr>
              <a:t>, </a:t>
            </a:r>
            <a:r>
              <a:rPr lang="ru-RU" sz="1600" dirty="0" err="1" smtClean="0">
                <a:latin typeface="Lucida Console" panose="020B0609040504020204" pitchFamily="49" charset="0"/>
              </a:rPr>
              <a:t>Denominator</a:t>
            </a:r>
            <a:r>
              <a:rPr lang="ru-RU" sz="1600" dirty="0" smtClean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sz="1600" dirty="0" smtClean="0">
                <a:latin typeface="Lucida Console" panose="020B0609040504020204" pitchFamily="49" charset="0"/>
              </a:rPr>
              <a:t>  END;</a:t>
            </a:r>
          </a:p>
          <a:p>
            <a:endParaRPr lang="ru-RU" sz="1600" dirty="0" smtClean="0">
              <a:latin typeface="Lucida Console" panose="020B0609040504020204" pitchFamily="49" charset="0"/>
            </a:endParaRPr>
          </a:p>
          <a:p>
            <a:r>
              <a:rPr lang="ru-RU" sz="1600" i="1" dirty="0" smtClean="0">
                <a:latin typeface="Lucida Console" panose="020B0609040504020204" pitchFamily="49" charset="0"/>
              </a:rPr>
              <a:t>{Выводит смешанную дробь на экран}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PROCEDURE </a:t>
            </a:r>
            <a:r>
              <a:rPr lang="en-US" sz="1600" dirty="0" err="1" smtClean="0">
                <a:latin typeface="Lucida Console" panose="020B0609040504020204" pitchFamily="49" charset="0"/>
              </a:rPr>
              <a:t>PrintFraction</a:t>
            </a:r>
            <a:r>
              <a:rPr lang="en-US" sz="1600" dirty="0" smtClean="0">
                <a:latin typeface="Lucida Console" panose="020B0609040504020204" pitchFamily="49" charset="0"/>
              </a:rPr>
              <a:t>(</a:t>
            </a:r>
            <a:r>
              <a:rPr lang="en-US" sz="1600" dirty="0" err="1" smtClean="0">
                <a:latin typeface="Lucida Console" panose="020B0609040504020204" pitchFamily="49" charset="0"/>
              </a:rPr>
              <a:t>Fract</a:t>
            </a:r>
            <a:r>
              <a:rPr lang="en-US" sz="1600" dirty="0" smtClean="0">
                <a:latin typeface="Lucida Console" panose="020B0609040504020204" pitchFamily="49" charset="0"/>
              </a:rPr>
              <a:t>: </a:t>
            </a:r>
            <a:r>
              <a:rPr lang="en-US" sz="1600" dirty="0" err="1" smtClean="0">
                <a:latin typeface="Lucida Console" panose="020B0609040504020204" pitchFamily="49" charset="0"/>
              </a:rPr>
              <a:t>CompoundFraction</a:t>
            </a:r>
            <a:r>
              <a:rPr lang="en-US" sz="1600" dirty="0" smtClean="0">
                <a:latin typeface="Lucida Console" panose="020B0609040504020204" pitchFamily="49" charset="0"/>
              </a:rPr>
              <a:t>);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BEGIN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  IF </a:t>
            </a:r>
            <a:r>
              <a:rPr lang="en-US" sz="1600" dirty="0" err="1" smtClean="0">
                <a:latin typeface="Lucida Console" panose="020B0609040504020204" pitchFamily="49" charset="0"/>
              </a:rPr>
              <a:t>Fract.Numerator</a:t>
            </a:r>
            <a:r>
              <a:rPr lang="en-US" sz="1600" dirty="0" smtClean="0">
                <a:latin typeface="Lucida Console" panose="020B0609040504020204" pitchFamily="49" charset="0"/>
              </a:rPr>
              <a:t> = 0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  THEN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    WRITELN(</a:t>
            </a:r>
            <a:r>
              <a:rPr lang="en-US" sz="1600" dirty="0" err="1" smtClean="0">
                <a:latin typeface="Lucida Console" panose="020B0609040504020204" pitchFamily="49" charset="0"/>
              </a:rPr>
              <a:t>Fract.IntegerPart</a:t>
            </a:r>
            <a:r>
              <a:rPr lang="en-US" sz="1600" dirty="0" smtClean="0">
                <a:latin typeface="Lucida Console" panose="020B0609040504020204" pitchFamily="49" charset="0"/>
              </a:rPr>
              <a:t>)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  ELSE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    BEGIN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      IF </a:t>
            </a:r>
            <a:r>
              <a:rPr lang="en-US" sz="1600" dirty="0" err="1" smtClean="0">
                <a:latin typeface="Lucida Console" panose="020B0609040504020204" pitchFamily="49" charset="0"/>
              </a:rPr>
              <a:t>Fract.IntegerPart</a:t>
            </a:r>
            <a:r>
              <a:rPr lang="en-US" sz="1600" dirty="0" smtClean="0">
                <a:latin typeface="Lucida Console" panose="020B0609040504020204" pitchFamily="49" charset="0"/>
              </a:rPr>
              <a:t> &lt;&gt; 0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      THEN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        WRITE(</a:t>
            </a:r>
            <a:r>
              <a:rPr lang="en-US" sz="1600" dirty="0" err="1" smtClean="0">
                <a:latin typeface="Lucida Console" panose="020B0609040504020204" pitchFamily="49" charset="0"/>
              </a:rPr>
              <a:t>Fract.IntegerPart</a:t>
            </a:r>
            <a:r>
              <a:rPr lang="en-US" sz="1600" dirty="0" smtClean="0">
                <a:latin typeface="Lucida Console" panose="020B0609040504020204" pitchFamily="49" charset="0"/>
              </a:rPr>
              <a:t>, ' ');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      WRITELN(</a:t>
            </a:r>
            <a:r>
              <a:rPr lang="en-US" sz="1600" dirty="0" err="1" smtClean="0">
                <a:latin typeface="Lucida Console" panose="020B0609040504020204" pitchFamily="49" charset="0"/>
              </a:rPr>
              <a:t>Fract.Numerator</a:t>
            </a:r>
            <a:r>
              <a:rPr lang="en-US" sz="1600" dirty="0" smtClean="0">
                <a:latin typeface="Lucida Console" panose="020B0609040504020204" pitchFamily="49" charset="0"/>
              </a:rPr>
              <a:t>, '/', </a:t>
            </a:r>
            <a:r>
              <a:rPr lang="en-US" sz="1600" dirty="0" err="1" smtClean="0">
                <a:latin typeface="Lucida Console" panose="020B0609040504020204" pitchFamily="49" charset="0"/>
              </a:rPr>
              <a:t>Fract.Denominator</a:t>
            </a:r>
            <a:r>
              <a:rPr lang="en-US" sz="1600" dirty="0" smtClean="0">
                <a:latin typeface="Lucida Console" panose="020B0609040504020204" pitchFamily="49" charset="0"/>
              </a:rPr>
              <a:t>)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    END</a:t>
            </a:r>
          </a:p>
          <a:p>
            <a:r>
              <a:rPr lang="en-US" sz="1600" dirty="0" smtClean="0">
                <a:latin typeface="Lucida Console" panose="020B0609040504020204" pitchFamily="49" charset="0"/>
              </a:rPr>
              <a:t>END;</a:t>
            </a:r>
            <a:endParaRPr lang="ru-RU" sz="16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67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9081" y="1719802"/>
                <a:ext cx="2513522" cy="130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ru-RU" sz="4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4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US" sz="4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ru-RU" sz="4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81" y="1719802"/>
                <a:ext cx="2513522" cy="130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02330" y="1690689"/>
                <a:ext cx="1693473" cy="12984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5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ru-RU" sz="4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US" sz="4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45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330" y="1690689"/>
                <a:ext cx="1693473" cy="12984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34722" y="1690689"/>
                <a:ext cx="2351777" cy="130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5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sz="4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4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722" y="1690689"/>
                <a:ext cx="2351777" cy="13009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7798" y="3699564"/>
                <a:ext cx="3168051" cy="12965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5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ru-RU" sz="4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4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𝐸𝑅𝑅𝑂𝑅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798" y="3699564"/>
                <a:ext cx="3168051" cy="129650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55524" y="3621926"/>
                <a:ext cx="3088257" cy="130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5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ru-RU" sz="4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en-US" sz="45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ERROR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524" y="3621926"/>
                <a:ext cx="3088257" cy="130099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5463" y="5322418"/>
                <a:ext cx="3595175" cy="12965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5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5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ru-RU" sz="45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sz="4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4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𝐸𝑅𝑅𝑂𝑅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63" y="5322418"/>
                <a:ext cx="3595175" cy="129650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13189" y="5244780"/>
                <a:ext cx="3995352" cy="130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5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5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ru-RU" sz="45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den>
                      </m:f>
                      <m:r>
                        <a:rPr lang="ru-RU" sz="4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en-US" sz="45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ERROR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189" y="5244780"/>
                <a:ext cx="3995352" cy="130099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289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4"/>
          <p:cNvSpPr/>
          <p:nvPr/>
        </p:nvSpPr>
        <p:spPr>
          <a:xfrm>
            <a:off x="0" y="5353050"/>
            <a:ext cx="7391400" cy="6933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4"/>
          <p:cNvSpPr/>
          <p:nvPr/>
        </p:nvSpPr>
        <p:spPr>
          <a:xfrm>
            <a:off x="0" y="6046398"/>
            <a:ext cx="2695575" cy="487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1245797"/>
            <a:ext cx="9144000" cy="32976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Rectangle 2"/>
          <p:cNvSpPr/>
          <p:nvPr/>
        </p:nvSpPr>
        <p:spPr>
          <a:xfrm>
            <a:off x="0" y="71527"/>
            <a:ext cx="9234487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latin typeface="Lucida Console" panose="020B0609040504020204" pitchFamily="49" charset="0"/>
              </a:rPr>
              <a:t>PROGRAM Fraction(INPUT, OUTPUT);</a:t>
            </a:r>
            <a:endParaRPr lang="ru-RU" sz="1500" dirty="0" smtClean="0">
              <a:latin typeface="Lucida Console" panose="020B0609040504020204" pitchFamily="49" charset="0"/>
            </a:endParaRPr>
          </a:p>
          <a:p>
            <a:r>
              <a:rPr lang="en-US" sz="1500" dirty="0">
                <a:latin typeface="Lucida Console" panose="020B0609040504020204" pitchFamily="49" charset="0"/>
              </a:rPr>
              <a:t>…</a:t>
            </a:r>
          </a:p>
          <a:p>
            <a:r>
              <a:rPr lang="en-US" sz="1500" dirty="0" smtClean="0">
                <a:latin typeface="Lucida Console" panose="020B0609040504020204" pitchFamily="49" charset="0"/>
              </a:rPr>
              <a:t>FUNCTION </a:t>
            </a:r>
            <a:r>
              <a:rPr lang="en-US" sz="1500" dirty="0" err="1">
                <a:latin typeface="Lucida Console" panose="020B0609040504020204" pitchFamily="49" charset="0"/>
              </a:rPr>
              <a:t>ReadFraction</a:t>
            </a:r>
            <a:r>
              <a:rPr lang="en-US" sz="1500" dirty="0">
                <a:latin typeface="Lucida Console" panose="020B0609040504020204" pitchFamily="49" charset="0"/>
              </a:rPr>
              <a:t>(VAR Numerator, Denominator: INTEGER): BOOLEAN</a:t>
            </a:r>
            <a:r>
              <a:rPr lang="en-US" sz="1500" dirty="0" smtClean="0">
                <a:latin typeface="Lucida Console" panose="020B0609040504020204" pitchFamily="49" charset="0"/>
              </a:rPr>
              <a:t>;</a:t>
            </a:r>
          </a:p>
          <a:p>
            <a:r>
              <a:rPr lang="en-US" sz="1500" dirty="0">
                <a:latin typeface="Lucida Console" panose="020B0609040504020204" pitchFamily="49" charset="0"/>
              </a:rPr>
              <a:t>PROCEDURE </a:t>
            </a:r>
            <a:r>
              <a:rPr lang="en-US" sz="1500" dirty="0" err="1">
                <a:latin typeface="Lucida Console" panose="020B0609040504020204" pitchFamily="49" charset="0"/>
              </a:rPr>
              <a:t>PrintFraction</a:t>
            </a:r>
            <a:r>
              <a:rPr lang="en-US" sz="1500" dirty="0">
                <a:latin typeface="Lucida Console" panose="020B0609040504020204" pitchFamily="49" charset="0"/>
              </a:rPr>
              <a:t>(</a:t>
            </a:r>
            <a:r>
              <a:rPr lang="en-US" sz="1500" dirty="0" err="1">
                <a:latin typeface="Lucida Console" panose="020B0609040504020204" pitchFamily="49" charset="0"/>
              </a:rPr>
              <a:t>Fract</a:t>
            </a:r>
            <a:r>
              <a:rPr lang="en-US" sz="1500" dirty="0">
                <a:latin typeface="Lucida Console" panose="020B0609040504020204" pitchFamily="49" charset="0"/>
              </a:rPr>
              <a:t>: </a:t>
            </a:r>
            <a:r>
              <a:rPr lang="en-US" sz="1500" dirty="0" err="1">
                <a:latin typeface="Lucida Console" panose="020B0609040504020204" pitchFamily="49" charset="0"/>
              </a:rPr>
              <a:t>CompoundFraction</a:t>
            </a:r>
            <a:r>
              <a:rPr lang="en-US" sz="1500" dirty="0">
                <a:latin typeface="Lucida Console" panose="020B0609040504020204" pitchFamily="49" charset="0"/>
              </a:rPr>
              <a:t>);</a:t>
            </a:r>
            <a:endParaRPr lang="ru-RU" sz="1500" dirty="0" smtClean="0">
              <a:latin typeface="Lucida Console" panose="020B0609040504020204" pitchFamily="49" charset="0"/>
            </a:endParaRPr>
          </a:p>
          <a:p>
            <a:endParaRPr lang="ru-RU" sz="1500" dirty="0" smtClean="0">
              <a:latin typeface="Lucida Console" panose="020B0609040504020204" pitchFamily="49" charset="0"/>
            </a:endParaRPr>
          </a:p>
          <a:p>
            <a:r>
              <a:rPr lang="ru-RU" sz="1500" i="1" dirty="0" smtClean="0">
                <a:latin typeface="Lucida Console" panose="020B0609040504020204" pitchFamily="49" charset="0"/>
              </a:rPr>
              <a:t>{</a:t>
            </a:r>
            <a:r>
              <a:rPr lang="ru-RU" sz="1500" i="1" dirty="0">
                <a:latin typeface="Lucida Console" panose="020B0609040504020204" pitchFamily="49" charset="0"/>
              </a:rPr>
              <a:t>Преобразует простую дробь в смешанную}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FUNCTION </a:t>
            </a:r>
            <a:r>
              <a:rPr lang="ru-RU" sz="1500" dirty="0" err="1">
                <a:latin typeface="Lucida Console" panose="020B0609040504020204" pitchFamily="49" charset="0"/>
              </a:rPr>
              <a:t>ToCompoundFraction</a:t>
            </a:r>
            <a:r>
              <a:rPr lang="ru-RU" sz="1500" dirty="0">
                <a:latin typeface="Lucida Console" panose="020B0609040504020204" pitchFamily="49" charset="0"/>
              </a:rPr>
              <a:t>(</a:t>
            </a:r>
            <a:r>
              <a:rPr lang="ru-RU" sz="1500" dirty="0" err="1">
                <a:latin typeface="Lucida Console" panose="020B0609040504020204" pitchFamily="49" charset="0"/>
              </a:rPr>
              <a:t>Numerator</a:t>
            </a:r>
            <a:r>
              <a:rPr lang="ru-RU" sz="1500" dirty="0">
                <a:latin typeface="Lucida Console" panose="020B0609040504020204" pitchFamily="49" charset="0"/>
              </a:rPr>
              <a:t>, </a:t>
            </a:r>
            <a:r>
              <a:rPr lang="ru-RU" sz="1500" dirty="0" err="1">
                <a:latin typeface="Lucida Console" panose="020B0609040504020204" pitchFamily="49" charset="0"/>
              </a:rPr>
              <a:t>Denominator</a:t>
            </a:r>
            <a:r>
              <a:rPr lang="ru-RU" sz="1500" dirty="0">
                <a:latin typeface="Lucida Console" panose="020B0609040504020204" pitchFamily="49" charset="0"/>
              </a:rPr>
              <a:t>: INTEGER): </a:t>
            </a:r>
            <a:r>
              <a:rPr lang="ru-RU" sz="1500" dirty="0" err="1">
                <a:latin typeface="Lucida Console" panose="020B0609040504020204" pitchFamily="49" charset="0"/>
              </a:rPr>
              <a:t>CompoundFraction</a:t>
            </a:r>
            <a:r>
              <a:rPr lang="ru-RU" sz="1500" dirty="0">
                <a:latin typeface="Lucida Console" panose="020B0609040504020204" pitchFamily="49" charset="0"/>
              </a:rPr>
              <a:t>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GCD: INTEGER;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Fract</a:t>
            </a:r>
            <a:r>
              <a:rPr lang="ru-RU" sz="1500" dirty="0">
                <a:latin typeface="Lucida Console" panose="020B0609040504020204" pitchFamily="49" charset="0"/>
              </a:rPr>
              <a:t>: </a:t>
            </a:r>
            <a:r>
              <a:rPr lang="ru-RU" sz="1500" dirty="0" err="1">
                <a:latin typeface="Lucida Console" panose="020B0609040504020204" pitchFamily="49" charset="0"/>
              </a:rPr>
              <a:t>CompoundFraction</a:t>
            </a:r>
            <a:r>
              <a:rPr lang="ru-RU" sz="1500" dirty="0">
                <a:latin typeface="Lucida Console" panose="020B0609040504020204" pitchFamily="49" charset="0"/>
              </a:rPr>
              <a:t>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GCD := </a:t>
            </a:r>
            <a:r>
              <a:rPr lang="ru-RU" sz="1500" dirty="0" err="1">
                <a:latin typeface="Lucida Console" panose="020B0609040504020204" pitchFamily="49" charset="0"/>
              </a:rPr>
              <a:t>GreatestCommonDenominator</a:t>
            </a:r>
            <a:r>
              <a:rPr lang="ru-RU" sz="1500" dirty="0">
                <a:latin typeface="Lucida Console" panose="020B0609040504020204" pitchFamily="49" charset="0"/>
              </a:rPr>
              <a:t>(</a:t>
            </a:r>
            <a:r>
              <a:rPr lang="ru-RU" sz="1500" dirty="0" err="1">
                <a:latin typeface="Lucida Console" panose="020B0609040504020204" pitchFamily="49" charset="0"/>
              </a:rPr>
              <a:t>Numerator</a:t>
            </a:r>
            <a:r>
              <a:rPr lang="ru-RU" sz="1500" dirty="0">
                <a:latin typeface="Lucida Console" panose="020B0609040504020204" pitchFamily="49" charset="0"/>
              </a:rPr>
              <a:t>, </a:t>
            </a:r>
            <a:r>
              <a:rPr lang="ru-RU" sz="1500" dirty="0" err="1">
                <a:latin typeface="Lucida Console" panose="020B0609040504020204" pitchFamily="49" charset="0"/>
              </a:rPr>
              <a:t>Denominator</a:t>
            </a:r>
            <a:r>
              <a:rPr lang="ru-RU" sz="1500" dirty="0">
                <a:latin typeface="Lucida Console" panose="020B0609040504020204" pitchFamily="49" charset="0"/>
              </a:rPr>
              <a:t>);</a:t>
            </a:r>
          </a:p>
          <a:p>
            <a:endParaRPr lang="ru-RU" sz="1500" dirty="0">
              <a:latin typeface="Lucida Console" panose="020B0609040504020204" pitchFamily="49" charset="0"/>
            </a:endParaRP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Fract.IntegerPart</a:t>
            </a:r>
            <a:r>
              <a:rPr lang="ru-RU" sz="1500" dirty="0">
                <a:latin typeface="Lucida Console" panose="020B0609040504020204" pitchFamily="49" charset="0"/>
              </a:rPr>
              <a:t> := </a:t>
            </a:r>
            <a:r>
              <a:rPr lang="ru-RU" sz="1500" dirty="0" err="1">
                <a:latin typeface="Lucida Console" panose="020B0609040504020204" pitchFamily="49" charset="0"/>
              </a:rPr>
              <a:t>Numerator</a:t>
            </a:r>
            <a:r>
              <a:rPr lang="ru-RU" sz="1500" dirty="0">
                <a:latin typeface="Lucida Console" panose="020B0609040504020204" pitchFamily="49" charset="0"/>
              </a:rPr>
              <a:t> DIV </a:t>
            </a:r>
            <a:r>
              <a:rPr lang="ru-RU" sz="1500" dirty="0" err="1">
                <a:latin typeface="Lucida Console" panose="020B0609040504020204" pitchFamily="49" charset="0"/>
              </a:rPr>
              <a:t>Denominator</a:t>
            </a:r>
            <a:r>
              <a:rPr lang="ru-RU" sz="1500" dirty="0">
                <a:latin typeface="Lucida Console" panose="020B0609040504020204" pitchFamily="49" charset="0"/>
              </a:rPr>
              <a:t>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Fract.Numerator</a:t>
            </a:r>
            <a:r>
              <a:rPr lang="ru-RU" sz="1500" dirty="0">
                <a:latin typeface="Lucida Console" panose="020B0609040504020204" pitchFamily="49" charset="0"/>
              </a:rPr>
              <a:t> := (</a:t>
            </a:r>
            <a:r>
              <a:rPr lang="ru-RU" sz="1500" dirty="0" err="1">
                <a:latin typeface="Lucida Console" panose="020B0609040504020204" pitchFamily="49" charset="0"/>
              </a:rPr>
              <a:t>Numerator</a:t>
            </a:r>
            <a:r>
              <a:rPr lang="ru-RU" sz="1500" dirty="0">
                <a:latin typeface="Lucida Console" panose="020B0609040504020204" pitchFamily="49" charset="0"/>
              </a:rPr>
              <a:t> MOD </a:t>
            </a:r>
            <a:r>
              <a:rPr lang="ru-RU" sz="1500" dirty="0" err="1">
                <a:latin typeface="Lucida Console" panose="020B0609040504020204" pitchFamily="49" charset="0"/>
              </a:rPr>
              <a:t>Denominator</a:t>
            </a:r>
            <a:r>
              <a:rPr lang="ru-RU" sz="1500" dirty="0">
                <a:latin typeface="Lucida Console" panose="020B0609040504020204" pitchFamily="49" charset="0"/>
              </a:rPr>
              <a:t>) DIV GCD;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Fract.Denominator</a:t>
            </a:r>
            <a:r>
              <a:rPr lang="ru-RU" sz="1500" dirty="0">
                <a:latin typeface="Lucida Console" panose="020B0609040504020204" pitchFamily="49" charset="0"/>
              </a:rPr>
              <a:t> := </a:t>
            </a:r>
            <a:r>
              <a:rPr lang="ru-RU" sz="1500" dirty="0" err="1">
                <a:latin typeface="Lucida Console" panose="020B0609040504020204" pitchFamily="49" charset="0"/>
              </a:rPr>
              <a:t>Denominator</a:t>
            </a:r>
            <a:r>
              <a:rPr lang="ru-RU" sz="1500" dirty="0">
                <a:latin typeface="Lucida Console" panose="020B0609040504020204" pitchFamily="49" charset="0"/>
              </a:rPr>
              <a:t> DIV GCD;</a:t>
            </a:r>
          </a:p>
          <a:p>
            <a:endParaRPr lang="ru-RU" sz="1500" dirty="0">
              <a:latin typeface="Lucida Console" panose="020B0609040504020204" pitchFamily="49" charset="0"/>
            </a:endParaRP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ToCompoundFraction</a:t>
            </a:r>
            <a:r>
              <a:rPr lang="ru-RU" sz="1500" dirty="0">
                <a:latin typeface="Lucida Console" panose="020B0609040504020204" pitchFamily="49" charset="0"/>
              </a:rPr>
              <a:t> := </a:t>
            </a:r>
            <a:r>
              <a:rPr lang="ru-RU" sz="1500" dirty="0" err="1">
                <a:latin typeface="Lucida Console" panose="020B0609040504020204" pitchFamily="49" charset="0"/>
              </a:rPr>
              <a:t>Fract</a:t>
            </a:r>
            <a:endParaRPr lang="ru-RU" sz="1500" dirty="0">
              <a:latin typeface="Lucida Console" panose="020B0609040504020204" pitchFamily="49" charset="0"/>
            </a:endParaRPr>
          </a:p>
          <a:p>
            <a:r>
              <a:rPr lang="ru-RU" sz="1500" dirty="0">
                <a:latin typeface="Lucida Console" panose="020B0609040504020204" pitchFamily="49" charset="0"/>
              </a:rPr>
              <a:t>END;</a:t>
            </a:r>
          </a:p>
          <a:p>
            <a:endParaRPr lang="ru-RU" sz="1500" dirty="0">
              <a:latin typeface="Lucida Console" panose="020B0609040504020204" pitchFamily="49" charset="0"/>
            </a:endParaRPr>
          </a:p>
          <a:p>
            <a:r>
              <a:rPr lang="ru-RU" sz="1500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Numerator</a:t>
            </a:r>
            <a:r>
              <a:rPr lang="ru-RU" sz="1500" dirty="0">
                <a:latin typeface="Lucida Console" panose="020B0609040504020204" pitchFamily="49" charset="0"/>
              </a:rPr>
              <a:t>, </a:t>
            </a:r>
            <a:r>
              <a:rPr lang="ru-RU" sz="1500" dirty="0" err="1">
                <a:latin typeface="Lucida Console" panose="020B0609040504020204" pitchFamily="49" charset="0"/>
              </a:rPr>
              <a:t>Denominator</a:t>
            </a:r>
            <a:r>
              <a:rPr lang="ru-RU" sz="1500" dirty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IF </a:t>
            </a:r>
            <a:r>
              <a:rPr lang="ru-RU" sz="1500" dirty="0" err="1">
                <a:latin typeface="Lucida Console" panose="020B0609040504020204" pitchFamily="49" charset="0"/>
              </a:rPr>
              <a:t>ReadFraction</a:t>
            </a:r>
            <a:r>
              <a:rPr lang="ru-RU" sz="1500" dirty="0">
                <a:latin typeface="Lucida Console" panose="020B0609040504020204" pitchFamily="49" charset="0"/>
              </a:rPr>
              <a:t>(</a:t>
            </a:r>
            <a:r>
              <a:rPr lang="ru-RU" sz="1500" dirty="0" err="1">
                <a:latin typeface="Lucida Console" panose="020B0609040504020204" pitchFamily="49" charset="0"/>
              </a:rPr>
              <a:t>Numerator</a:t>
            </a:r>
            <a:r>
              <a:rPr lang="ru-RU" sz="1500" dirty="0">
                <a:latin typeface="Lucida Console" panose="020B0609040504020204" pitchFamily="49" charset="0"/>
              </a:rPr>
              <a:t>, </a:t>
            </a:r>
            <a:r>
              <a:rPr lang="ru-RU" sz="1500" dirty="0" err="1">
                <a:latin typeface="Lucida Console" panose="020B0609040504020204" pitchFamily="49" charset="0"/>
              </a:rPr>
              <a:t>Denominator</a:t>
            </a:r>
            <a:r>
              <a:rPr lang="ru-RU" sz="15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</a:t>
            </a:r>
            <a:r>
              <a:rPr lang="ru-RU" sz="1500" dirty="0" err="1" smtClean="0">
                <a:latin typeface="Lucida Console" panose="020B0609040504020204" pitchFamily="49" charset="0"/>
              </a:rPr>
              <a:t>PrintFraction</a:t>
            </a:r>
            <a:r>
              <a:rPr lang="ru-RU" sz="1500" dirty="0" smtClean="0">
                <a:latin typeface="Lucida Console" panose="020B0609040504020204" pitchFamily="49" charset="0"/>
              </a:rPr>
              <a:t>(</a:t>
            </a:r>
            <a:r>
              <a:rPr lang="ru-RU" sz="1500" dirty="0" err="1" smtClean="0">
                <a:latin typeface="Lucida Console" panose="020B0609040504020204" pitchFamily="49" charset="0"/>
              </a:rPr>
              <a:t>ToCompoundFraction</a:t>
            </a:r>
            <a:r>
              <a:rPr lang="ru-RU" sz="1500" dirty="0" smtClean="0">
                <a:latin typeface="Lucida Console" panose="020B0609040504020204" pitchFamily="49" charset="0"/>
              </a:rPr>
              <a:t>(</a:t>
            </a:r>
            <a:r>
              <a:rPr lang="ru-RU" sz="1500" dirty="0" err="1" smtClean="0">
                <a:latin typeface="Lucida Console" panose="020B0609040504020204" pitchFamily="49" charset="0"/>
              </a:rPr>
              <a:t>Numerator</a:t>
            </a:r>
            <a:r>
              <a:rPr lang="ru-RU" sz="1500" dirty="0">
                <a:latin typeface="Lucida Console" panose="020B0609040504020204" pitchFamily="49" charset="0"/>
              </a:rPr>
              <a:t>, </a:t>
            </a:r>
            <a:r>
              <a:rPr lang="ru-RU" sz="1500" dirty="0" err="1">
                <a:latin typeface="Lucida Console" panose="020B0609040504020204" pitchFamily="49" charset="0"/>
              </a:rPr>
              <a:t>Denominator</a:t>
            </a:r>
            <a:r>
              <a:rPr lang="ru-RU" sz="1500" dirty="0">
                <a:latin typeface="Lucida Console" panose="020B0609040504020204" pitchFamily="49" charset="0"/>
              </a:rPr>
              <a:t>))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ELSE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WRITELN('ERROR')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222297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6" grpId="0" animBg="1"/>
      <p:bldP spid="5" grpId="0" animBg="1"/>
      <p:bldP spid="5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Исходный </a:t>
            </a:r>
            <a:r>
              <a:rPr lang="ru-RU" smtClean="0"/>
              <a:t>код решения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https://github.com/alexey-malov/fraction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57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Алгебраическое выражение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993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619" y="117693"/>
            <a:ext cx="904076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Lucida Console" panose="020B0609040504020204" pitchFamily="49" charset="0"/>
              </a:rPr>
              <a:t>{Получает из ввода коэффициенты для X и Y в уравнении}</a:t>
            </a:r>
          </a:p>
          <a:p>
            <a:r>
              <a:rPr lang="ru-RU" dirty="0">
                <a:latin typeface="Lucida Console" panose="020B0609040504020204" pitchFamily="49" charset="0"/>
              </a:rPr>
              <a:t>{В случае успеха печатает уравнение}</a:t>
            </a:r>
          </a:p>
          <a:p>
            <a:r>
              <a:rPr lang="ru-RU" dirty="0">
                <a:latin typeface="Lucida Console" panose="020B0609040504020204" pitchFamily="49" charset="0"/>
              </a:rPr>
              <a:t>{Иначе печатает 'ERROR'}</a:t>
            </a:r>
          </a:p>
          <a:p>
            <a:r>
              <a:rPr lang="ru-RU" dirty="0">
                <a:latin typeface="Lucida Console" panose="020B0609040504020204" pitchFamily="49" charset="0"/>
              </a:rPr>
              <a:t>PROCEDURE </a:t>
            </a:r>
            <a:r>
              <a:rPr lang="ru-RU" dirty="0" err="1">
                <a:latin typeface="Lucida Console" panose="020B0609040504020204" pitchFamily="49" charset="0"/>
              </a:rPr>
              <a:t>ReadAndPrintEquation</a:t>
            </a:r>
            <a:r>
              <a:rPr lang="ru-RU" dirty="0">
                <a:latin typeface="Lucida Console" panose="020B0609040504020204" pitchFamily="49" charset="0"/>
              </a:rPr>
              <a:t>;</a:t>
            </a:r>
          </a:p>
          <a:p>
            <a:r>
              <a:rPr lang="ru-RU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CoeffX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CoeffY</a:t>
            </a:r>
            <a:r>
              <a:rPr lang="ru-RU" dirty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IF </a:t>
            </a:r>
            <a:r>
              <a:rPr lang="ru-RU" dirty="0" err="1">
                <a:latin typeface="Lucida Console" panose="020B0609040504020204" pitchFamily="49" charset="0"/>
              </a:rPr>
              <a:t>ReadIntegerInRange</a:t>
            </a:r>
            <a:r>
              <a:rPr lang="ru-RU" dirty="0">
                <a:latin typeface="Lucida Console" panose="020B0609040504020204" pitchFamily="49" charset="0"/>
              </a:rPr>
              <a:t>(</a:t>
            </a:r>
            <a:r>
              <a:rPr lang="ru-RU" dirty="0" err="1">
                <a:latin typeface="Lucida Console" panose="020B0609040504020204" pitchFamily="49" charset="0"/>
              </a:rPr>
              <a:t>CoeffX</a:t>
            </a:r>
            <a:r>
              <a:rPr lang="ru-RU" dirty="0">
                <a:latin typeface="Lucida Console" panose="020B0609040504020204" pitchFamily="49" charset="0"/>
              </a:rPr>
              <a:t>)</a:t>
            </a:r>
          </a:p>
          <a:p>
            <a:r>
              <a:rPr lang="ru-RU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IF </a:t>
            </a:r>
            <a:r>
              <a:rPr lang="ru-RU" dirty="0" err="1">
                <a:latin typeface="Lucida Console" panose="020B0609040504020204" pitchFamily="49" charset="0"/>
              </a:rPr>
              <a:t>ReadIntegerInRange</a:t>
            </a:r>
            <a:r>
              <a:rPr lang="ru-RU" dirty="0">
                <a:latin typeface="Lucida Console" panose="020B0609040504020204" pitchFamily="49" charset="0"/>
              </a:rPr>
              <a:t>(</a:t>
            </a:r>
            <a:r>
              <a:rPr lang="ru-RU" dirty="0" err="1">
                <a:latin typeface="Lucida Console" panose="020B0609040504020204" pitchFamily="49" charset="0"/>
              </a:rPr>
              <a:t>CoeffY</a:t>
            </a:r>
            <a:r>
              <a:rPr lang="ru-RU" dirty="0">
                <a:latin typeface="Lucida Console" panose="020B0609040504020204" pitchFamily="49" charset="0"/>
              </a:rPr>
              <a:t>)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THEN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  </a:t>
            </a:r>
            <a:r>
              <a:rPr lang="ru-RU" dirty="0" err="1">
                <a:latin typeface="Lucida Console" panose="020B0609040504020204" pitchFamily="49" charset="0"/>
              </a:rPr>
              <a:t>PrintEquation</a:t>
            </a:r>
            <a:r>
              <a:rPr lang="ru-RU" dirty="0">
                <a:latin typeface="Lucida Console" panose="020B0609040504020204" pitchFamily="49" charset="0"/>
              </a:rPr>
              <a:t>(</a:t>
            </a:r>
            <a:r>
              <a:rPr lang="ru-RU" dirty="0" err="1">
                <a:latin typeface="Lucida Console" panose="020B0609040504020204" pitchFamily="49" charset="0"/>
              </a:rPr>
              <a:t>CoeffX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CoeffY</a:t>
            </a:r>
            <a:r>
              <a:rPr lang="ru-RU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  WRITELN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END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ELSE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WRITELN('ERROR')</a:t>
            </a:r>
          </a:p>
          <a:p>
            <a:r>
              <a:rPr lang="ru-RU" dirty="0">
                <a:latin typeface="Lucida Console" panose="020B0609040504020204" pitchFamily="49" charset="0"/>
              </a:rPr>
              <a:t>  ELSE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WRITELN('ERROR')</a:t>
            </a:r>
          </a:p>
          <a:p>
            <a:r>
              <a:rPr lang="ru-RU" dirty="0">
                <a:latin typeface="Lucida Console" panose="020B0609040504020204" pitchFamily="49" charset="0"/>
              </a:rPr>
              <a:t>END;</a:t>
            </a:r>
          </a:p>
          <a:p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ReadAndPrintEquation</a:t>
            </a:r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21680959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4208"/>
            <a:ext cx="908500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>
                <a:latin typeface="Lucida Console" panose="020B0609040504020204" pitchFamily="49" charset="0"/>
              </a:rPr>
              <a:t>CONST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MaxValue</a:t>
            </a:r>
            <a:r>
              <a:rPr lang="ru-RU" sz="1500" dirty="0">
                <a:latin typeface="Lucida Console" panose="020B0609040504020204" pitchFamily="49" charset="0"/>
              </a:rPr>
              <a:t> = 100;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MinValue</a:t>
            </a:r>
            <a:r>
              <a:rPr lang="ru-RU" sz="1500" dirty="0">
                <a:latin typeface="Lucida Console" panose="020B0609040504020204" pitchFamily="49" charset="0"/>
              </a:rPr>
              <a:t> = -100;</a:t>
            </a:r>
          </a:p>
          <a:p>
            <a:endParaRPr lang="ru-RU" sz="1500" dirty="0">
              <a:latin typeface="Lucida Console" panose="020B0609040504020204" pitchFamily="49" charset="0"/>
            </a:endParaRPr>
          </a:p>
          <a:p>
            <a:r>
              <a:rPr lang="ru-RU" sz="1500" dirty="0">
                <a:latin typeface="Lucida Console" panose="020B0609040504020204" pitchFamily="49" charset="0"/>
              </a:rPr>
              <a:t>{Читает число из входного потока}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{Возвращает TRUE, если оно введено корректно и входит в допустимый диапазон}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{Иначе возвращает FALSE}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FUNCTION </a:t>
            </a:r>
            <a:r>
              <a:rPr lang="ru-RU" sz="1500" dirty="0" err="1">
                <a:latin typeface="Lucida Console" panose="020B0609040504020204" pitchFamily="49" charset="0"/>
              </a:rPr>
              <a:t>ReadIntegerInRange</a:t>
            </a:r>
            <a:r>
              <a:rPr lang="ru-RU" sz="1500" dirty="0">
                <a:latin typeface="Lucida Console" panose="020B0609040504020204" pitchFamily="49" charset="0"/>
              </a:rPr>
              <a:t>(VAR </a:t>
            </a:r>
            <a:r>
              <a:rPr lang="ru-RU" sz="1500" dirty="0" err="1">
                <a:latin typeface="Lucida Console" panose="020B0609040504020204" pitchFamily="49" charset="0"/>
              </a:rPr>
              <a:t>Value</a:t>
            </a:r>
            <a:r>
              <a:rPr lang="ru-RU" sz="1500" dirty="0">
                <a:latin typeface="Lucida Console" panose="020B0609040504020204" pitchFamily="49" charset="0"/>
              </a:rPr>
              <a:t>: INTEGER): BOOLEAN;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Buffer</a:t>
            </a:r>
            <a:r>
              <a:rPr lang="ru-RU" sz="1500" dirty="0">
                <a:latin typeface="Lucida Console" panose="020B0609040504020204" pitchFamily="49" charset="0"/>
              </a:rPr>
              <a:t>: STRING;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</a:t>
            </a:r>
            <a:r>
              <a:rPr lang="ru-RU" sz="1500" dirty="0" err="1">
                <a:latin typeface="Lucida Console" panose="020B0609040504020204" pitchFamily="49" charset="0"/>
              </a:rPr>
              <a:t>ErrorCode</a:t>
            </a:r>
            <a:r>
              <a:rPr lang="ru-RU" sz="1500" dirty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READLN(</a:t>
            </a:r>
            <a:r>
              <a:rPr lang="ru-RU" sz="1500" dirty="0" err="1">
                <a:latin typeface="Lucida Console" panose="020B0609040504020204" pitchFamily="49" charset="0"/>
              </a:rPr>
              <a:t>Buffer</a:t>
            </a:r>
            <a:r>
              <a:rPr lang="ru-RU" sz="1500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VAL(</a:t>
            </a:r>
            <a:r>
              <a:rPr lang="ru-RU" sz="1500" dirty="0" err="1">
                <a:latin typeface="Lucida Console" panose="020B0609040504020204" pitchFamily="49" charset="0"/>
              </a:rPr>
              <a:t>Buffer</a:t>
            </a:r>
            <a:r>
              <a:rPr lang="ru-RU" sz="1500" dirty="0">
                <a:latin typeface="Lucida Console" panose="020B0609040504020204" pitchFamily="49" charset="0"/>
              </a:rPr>
              <a:t>, </a:t>
            </a:r>
            <a:r>
              <a:rPr lang="ru-RU" sz="1500" dirty="0" err="1">
                <a:latin typeface="Lucida Console" panose="020B0609040504020204" pitchFamily="49" charset="0"/>
              </a:rPr>
              <a:t>Value</a:t>
            </a:r>
            <a:r>
              <a:rPr lang="ru-RU" sz="1500" dirty="0">
                <a:latin typeface="Lucida Console" panose="020B0609040504020204" pitchFamily="49" charset="0"/>
              </a:rPr>
              <a:t>, </a:t>
            </a:r>
            <a:r>
              <a:rPr lang="ru-RU" sz="1500" dirty="0" err="1">
                <a:latin typeface="Lucida Console" panose="020B0609040504020204" pitchFamily="49" charset="0"/>
              </a:rPr>
              <a:t>ErrorCode</a:t>
            </a:r>
            <a:r>
              <a:rPr lang="ru-RU" sz="1500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{ была ошибка в преобразовании? }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IF </a:t>
            </a:r>
            <a:r>
              <a:rPr lang="ru-RU" sz="1500" dirty="0" err="1">
                <a:latin typeface="Lucida Console" panose="020B0609040504020204" pitchFamily="49" charset="0"/>
              </a:rPr>
              <a:t>ErrorCode</a:t>
            </a:r>
            <a:r>
              <a:rPr lang="ru-RU" sz="1500" dirty="0">
                <a:latin typeface="Lucida Console" panose="020B0609040504020204" pitchFamily="49" charset="0"/>
              </a:rPr>
              <a:t> &lt;&gt; 0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</a:t>
            </a:r>
            <a:r>
              <a:rPr lang="ru-RU" sz="1500" dirty="0" err="1">
                <a:latin typeface="Lucida Console" panose="020B0609040504020204" pitchFamily="49" charset="0"/>
              </a:rPr>
              <a:t>ReadIntegerInRange</a:t>
            </a:r>
            <a:r>
              <a:rPr lang="ru-RU" sz="1500" dirty="0">
                <a:latin typeface="Lucida Console" panose="020B0609040504020204" pitchFamily="49" charset="0"/>
              </a:rPr>
              <a:t> := FALSE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ELSE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</a:t>
            </a:r>
            <a:r>
              <a:rPr lang="ru-RU" sz="1500" dirty="0" err="1">
                <a:latin typeface="Lucida Console" panose="020B0609040504020204" pitchFamily="49" charset="0"/>
              </a:rPr>
              <a:t>ReadIntegerInRange</a:t>
            </a:r>
            <a:r>
              <a:rPr lang="ru-RU" sz="1500" dirty="0">
                <a:latin typeface="Lucida Console" panose="020B0609040504020204" pitchFamily="49" charset="0"/>
              </a:rPr>
              <a:t> := (</a:t>
            </a:r>
            <a:r>
              <a:rPr lang="ru-RU" sz="1500" dirty="0" err="1">
                <a:latin typeface="Lucida Console" panose="020B0609040504020204" pitchFamily="49" charset="0"/>
              </a:rPr>
              <a:t>Value</a:t>
            </a:r>
            <a:r>
              <a:rPr lang="ru-RU" sz="1500" dirty="0">
                <a:latin typeface="Lucida Console" panose="020B0609040504020204" pitchFamily="49" charset="0"/>
              </a:rPr>
              <a:t> &gt; </a:t>
            </a:r>
            <a:r>
              <a:rPr lang="ru-RU" sz="1500" dirty="0" err="1">
                <a:latin typeface="Lucida Console" panose="020B0609040504020204" pitchFamily="49" charset="0"/>
              </a:rPr>
              <a:t>MinValue</a:t>
            </a:r>
            <a:r>
              <a:rPr lang="ru-RU" sz="1500" dirty="0">
                <a:latin typeface="Lucida Console" panose="020B0609040504020204" pitchFamily="49" charset="0"/>
              </a:rPr>
              <a:t>) AND (</a:t>
            </a:r>
            <a:r>
              <a:rPr lang="ru-RU" sz="1500" dirty="0" err="1">
                <a:latin typeface="Lucida Console" panose="020B0609040504020204" pitchFamily="49" charset="0"/>
              </a:rPr>
              <a:t>Value</a:t>
            </a:r>
            <a:r>
              <a:rPr lang="ru-RU" sz="1500" dirty="0">
                <a:latin typeface="Lucida Console" panose="020B0609040504020204" pitchFamily="49" charset="0"/>
              </a:rPr>
              <a:t> &lt; </a:t>
            </a:r>
            <a:r>
              <a:rPr lang="ru-RU" sz="1500" dirty="0" err="1">
                <a:latin typeface="Lucida Console" panose="020B0609040504020204" pitchFamily="49" charset="0"/>
              </a:rPr>
              <a:t>MaxValue</a:t>
            </a:r>
            <a:r>
              <a:rPr lang="ru-RU" sz="15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34228797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4473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Печатает уравнение, в котором и 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CoeffX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, и 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CoeffY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могут быть равны нулю}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PROCEDURE 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PrintEquation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CoeffX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CoeffY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: INTEGER);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BEGIN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IF 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CoeffX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= 0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THEN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CoeffY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= 0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  THEN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WRITE('0')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  ELSE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PrintMultipleOf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CoeffY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, 'y')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ELSE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CoeffY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= 0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  THEN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PrintMultipleOf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CoeffX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, 'x')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  ELSE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PrintNormalizedEquation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CoeffX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ru-RU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CoeffY</a:t>
            </a:r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ru-RU" sz="1600" dirty="0">
                <a:latin typeface="Consolas" panose="020B0609020204030204" pitchFamily="49" charset="0"/>
                <a:cs typeface="Consolas" panose="020B0609020204030204" pitchFamily="49" charset="0"/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12249846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85148"/>
            <a:ext cx="914400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>
                <a:latin typeface="Lucida Console" panose="020B0609040504020204" pitchFamily="49" charset="0"/>
              </a:rPr>
              <a:t>{Печатает уравнение, в котором коэффициенты </a:t>
            </a:r>
            <a:r>
              <a:rPr lang="ru-RU" sz="1500" dirty="0" err="1">
                <a:latin typeface="Lucida Console" panose="020B0609040504020204" pitchFamily="49" charset="0"/>
              </a:rPr>
              <a:t>CoeffX</a:t>
            </a:r>
            <a:r>
              <a:rPr lang="ru-RU" sz="1500" dirty="0">
                <a:latin typeface="Lucida Console" panose="020B0609040504020204" pitchFamily="49" charset="0"/>
              </a:rPr>
              <a:t> и </a:t>
            </a:r>
            <a:r>
              <a:rPr lang="ru-RU" sz="1500" dirty="0" err="1">
                <a:latin typeface="Lucida Console" panose="020B0609040504020204" pitchFamily="49" charset="0"/>
              </a:rPr>
              <a:t>CoeffY</a:t>
            </a:r>
            <a:r>
              <a:rPr lang="ru-RU" sz="1500" dirty="0">
                <a:latin typeface="Lucida Console" panose="020B0609040504020204" pitchFamily="49" charset="0"/>
              </a:rPr>
              <a:t> не равны нулю}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PROCEDURE </a:t>
            </a:r>
            <a:r>
              <a:rPr lang="ru-RU" sz="1500" dirty="0" err="1">
                <a:latin typeface="Lucida Console" panose="020B0609040504020204" pitchFamily="49" charset="0"/>
              </a:rPr>
              <a:t>PrintNormalizedEquation</a:t>
            </a:r>
            <a:r>
              <a:rPr lang="ru-RU" sz="1500" dirty="0">
                <a:latin typeface="Lucida Console" panose="020B0609040504020204" pitchFamily="49" charset="0"/>
              </a:rPr>
              <a:t>(</a:t>
            </a:r>
            <a:r>
              <a:rPr lang="ru-RU" sz="1500" dirty="0" err="1">
                <a:latin typeface="Lucida Console" panose="020B0609040504020204" pitchFamily="49" charset="0"/>
              </a:rPr>
              <a:t>CoeffX</a:t>
            </a:r>
            <a:r>
              <a:rPr lang="ru-RU" sz="1500" dirty="0">
                <a:latin typeface="Lucida Console" panose="020B0609040504020204" pitchFamily="49" charset="0"/>
              </a:rPr>
              <a:t>, </a:t>
            </a:r>
            <a:r>
              <a:rPr lang="ru-RU" sz="1500" dirty="0" err="1">
                <a:latin typeface="Lucida Console" panose="020B0609040504020204" pitchFamily="49" charset="0"/>
              </a:rPr>
              <a:t>CoeffY</a:t>
            </a:r>
            <a:r>
              <a:rPr lang="ru-RU" sz="1500" dirty="0">
                <a:latin typeface="Lucida Console" panose="020B0609040504020204" pitchFamily="49" charset="0"/>
              </a:rPr>
              <a:t>: INTEGER);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IF </a:t>
            </a:r>
            <a:r>
              <a:rPr lang="ru-RU" sz="1500" dirty="0" err="1">
                <a:latin typeface="Lucida Console" panose="020B0609040504020204" pitchFamily="49" charset="0"/>
              </a:rPr>
              <a:t>CoeffY</a:t>
            </a:r>
            <a:r>
              <a:rPr lang="ru-RU" sz="1500" dirty="0">
                <a:latin typeface="Lucida Console" panose="020B0609040504020204" pitchFamily="49" charset="0"/>
              </a:rPr>
              <a:t> &lt; 0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BEGIN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  </a:t>
            </a:r>
            <a:r>
              <a:rPr lang="ru-RU" sz="1500" dirty="0" err="1">
                <a:latin typeface="Lucida Console" panose="020B0609040504020204" pitchFamily="49" charset="0"/>
              </a:rPr>
              <a:t>PrintMultipleOf</a:t>
            </a:r>
            <a:r>
              <a:rPr lang="ru-RU" sz="1500" dirty="0">
                <a:latin typeface="Lucida Console" panose="020B0609040504020204" pitchFamily="49" charset="0"/>
              </a:rPr>
              <a:t>(</a:t>
            </a:r>
            <a:r>
              <a:rPr lang="ru-RU" sz="1500" dirty="0" err="1">
                <a:latin typeface="Lucida Console" panose="020B0609040504020204" pitchFamily="49" charset="0"/>
              </a:rPr>
              <a:t>CoeffX</a:t>
            </a:r>
            <a:r>
              <a:rPr lang="ru-RU" sz="1500" dirty="0">
                <a:latin typeface="Lucida Console" panose="020B0609040504020204" pitchFamily="49" charset="0"/>
              </a:rPr>
              <a:t>, 'x');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  WRITE(' - ');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  </a:t>
            </a:r>
            <a:r>
              <a:rPr lang="ru-RU" sz="1500" dirty="0" err="1">
                <a:latin typeface="Lucida Console" panose="020B0609040504020204" pitchFamily="49" charset="0"/>
              </a:rPr>
              <a:t>PrintMultipleOf</a:t>
            </a:r>
            <a:r>
              <a:rPr lang="ru-RU" sz="1500" dirty="0">
                <a:latin typeface="Lucida Console" panose="020B0609040504020204" pitchFamily="49" charset="0"/>
              </a:rPr>
              <a:t>(ABS(</a:t>
            </a:r>
            <a:r>
              <a:rPr lang="ru-RU" sz="1500" dirty="0" err="1">
                <a:latin typeface="Lucida Console" panose="020B0609040504020204" pitchFamily="49" charset="0"/>
              </a:rPr>
              <a:t>CoeffY</a:t>
            </a:r>
            <a:r>
              <a:rPr lang="ru-RU" sz="1500" dirty="0">
                <a:latin typeface="Lucida Console" panose="020B0609040504020204" pitchFamily="49" charset="0"/>
              </a:rPr>
              <a:t>), 'y')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END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ELSE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BEGIN  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  </a:t>
            </a:r>
            <a:r>
              <a:rPr lang="ru-RU" sz="1500" dirty="0" err="1">
                <a:latin typeface="Lucida Console" panose="020B0609040504020204" pitchFamily="49" charset="0"/>
              </a:rPr>
              <a:t>PrintMultipleOf</a:t>
            </a:r>
            <a:r>
              <a:rPr lang="ru-RU" sz="1500" dirty="0">
                <a:latin typeface="Lucida Console" panose="020B0609040504020204" pitchFamily="49" charset="0"/>
              </a:rPr>
              <a:t>(</a:t>
            </a:r>
            <a:r>
              <a:rPr lang="ru-RU" sz="1500" dirty="0" err="1">
                <a:latin typeface="Lucida Console" panose="020B0609040504020204" pitchFamily="49" charset="0"/>
              </a:rPr>
              <a:t>CoeffX</a:t>
            </a:r>
            <a:r>
              <a:rPr lang="ru-RU" sz="1500" dirty="0">
                <a:latin typeface="Lucida Console" panose="020B0609040504020204" pitchFamily="49" charset="0"/>
              </a:rPr>
              <a:t>, 'x');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  WRITE(' + ');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  </a:t>
            </a:r>
            <a:r>
              <a:rPr lang="ru-RU" sz="1500" dirty="0" err="1">
                <a:latin typeface="Lucida Console" panose="020B0609040504020204" pitchFamily="49" charset="0"/>
              </a:rPr>
              <a:t>PrintMultipleOf</a:t>
            </a:r>
            <a:r>
              <a:rPr lang="ru-RU" sz="1500" dirty="0">
                <a:latin typeface="Lucida Console" panose="020B0609040504020204" pitchFamily="49" charset="0"/>
              </a:rPr>
              <a:t>(</a:t>
            </a:r>
            <a:r>
              <a:rPr lang="ru-RU" sz="1500" dirty="0" err="1">
                <a:latin typeface="Lucida Console" panose="020B0609040504020204" pitchFamily="49" charset="0"/>
              </a:rPr>
              <a:t>CoeffY</a:t>
            </a:r>
            <a:r>
              <a:rPr lang="ru-RU" sz="1500" dirty="0">
                <a:latin typeface="Lucida Console" panose="020B0609040504020204" pitchFamily="49" charset="0"/>
              </a:rPr>
              <a:t>, 'y')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    END;</a:t>
            </a:r>
          </a:p>
          <a:p>
            <a:r>
              <a:rPr lang="ru-RU" sz="1500" dirty="0">
                <a:latin typeface="Lucida Console" panose="020B0609040504020204" pitchFamily="49" charset="0"/>
              </a:rPr>
              <a:t>END;</a:t>
            </a:r>
            <a:endParaRPr lang="ru-RU" sz="15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652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43757"/>
            <a:ext cx="89448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Lucida Console" panose="020B0609040504020204" pitchFamily="49" charset="0"/>
              </a:rPr>
              <a:t>{Печатает множитель и заданный параметр}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{Например, </a:t>
            </a:r>
            <a:r>
              <a:rPr lang="ru-RU" sz="1600" dirty="0" err="1">
                <a:latin typeface="Lucida Console" panose="020B0609040504020204" pitchFamily="49" charset="0"/>
              </a:rPr>
              <a:t>PrintMultipleOf</a:t>
            </a:r>
            <a:r>
              <a:rPr lang="ru-RU" sz="1600" dirty="0">
                <a:latin typeface="Lucida Console" panose="020B0609040504020204" pitchFamily="49" charset="0"/>
              </a:rPr>
              <a:t>(29, 'x') печатает '29x'}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{Особый случай: </a:t>
            </a:r>
            <a:r>
              <a:rPr lang="ru-RU" sz="1600" dirty="0" err="1">
                <a:latin typeface="Lucida Console" panose="020B0609040504020204" pitchFamily="49" charset="0"/>
              </a:rPr>
              <a:t>PrintMultipleOf</a:t>
            </a:r>
            <a:r>
              <a:rPr lang="ru-RU" sz="1600" dirty="0">
                <a:latin typeface="Lucida Console" panose="020B0609040504020204" pitchFamily="49" charset="0"/>
              </a:rPr>
              <a:t>(1, 'x') печатает 'x'}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{Особый случай: </a:t>
            </a:r>
            <a:r>
              <a:rPr lang="ru-RU" sz="1600" dirty="0" err="1">
                <a:latin typeface="Lucida Console" panose="020B0609040504020204" pitchFamily="49" charset="0"/>
              </a:rPr>
              <a:t>PrintMultipleOf</a:t>
            </a:r>
            <a:r>
              <a:rPr lang="ru-RU" sz="1600" dirty="0">
                <a:latin typeface="Lucida Console" panose="020B0609040504020204" pitchFamily="49" charset="0"/>
              </a:rPr>
              <a:t>(-1, 'x') печатает '-x'}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{Если параметр </a:t>
            </a:r>
            <a:r>
              <a:rPr lang="ru-RU" sz="1600" dirty="0" err="1">
                <a:latin typeface="Lucida Console" panose="020B0609040504020204" pitchFamily="49" charset="0"/>
              </a:rPr>
              <a:t>Value</a:t>
            </a:r>
            <a:r>
              <a:rPr lang="ru-RU" sz="1600" dirty="0">
                <a:latin typeface="Lucida Console" panose="020B0609040504020204" pitchFamily="49" charset="0"/>
              </a:rPr>
              <a:t> равен 0, корректная работа не гарантирована}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PROCEDURE </a:t>
            </a:r>
            <a:r>
              <a:rPr lang="ru-RU" sz="1600" dirty="0" err="1">
                <a:latin typeface="Lucida Console" panose="020B0609040504020204" pitchFamily="49" charset="0"/>
              </a:rPr>
              <a:t>PrintMultipleOf</a:t>
            </a:r>
            <a:r>
              <a:rPr lang="ru-RU" sz="1600" dirty="0">
                <a:latin typeface="Lucida Console" panose="020B0609040504020204" pitchFamily="49" charset="0"/>
              </a:rPr>
              <a:t>(</a:t>
            </a:r>
            <a:r>
              <a:rPr lang="ru-RU" sz="1600" dirty="0" err="1">
                <a:latin typeface="Lucida Console" panose="020B0609040504020204" pitchFamily="49" charset="0"/>
              </a:rPr>
              <a:t>Value</a:t>
            </a:r>
            <a:r>
              <a:rPr lang="ru-RU" sz="1600" dirty="0">
                <a:latin typeface="Lucida Console" panose="020B0609040504020204" pitchFamily="49" charset="0"/>
              </a:rPr>
              <a:t>: INTEGER; </a:t>
            </a:r>
            <a:r>
              <a:rPr lang="ru-RU" sz="1600" dirty="0" err="1">
                <a:latin typeface="Lucida Console" panose="020B0609040504020204" pitchFamily="49" charset="0"/>
              </a:rPr>
              <a:t>Suffix</a:t>
            </a:r>
            <a:r>
              <a:rPr lang="ru-RU" sz="1600" dirty="0">
                <a:latin typeface="Lucida Console" panose="020B0609040504020204" pitchFamily="49" charset="0"/>
              </a:rPr>
              <a:t>: STRING);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IF </a:t>
            </a:r>
            <a:r>
              <a:rPr lang="ru-RU" sz="1600" dirty="0" err="1">
                <a:latin typeface="Lucida Console" panose="020B0609040504020204" pitchFamily="49" charset="0"/>
              </a:rPr>
              <a:t>Value</a:t>
            </a:r>
            <a:r>
              <a:rPr lang="ru-RU" sz="1600" dirty="0">
                <a:latin typeface="Lucida Console" panose="020B0609040504020204" pitchFamily="49" charset="0"/>
              </a:rPr>
              <a:t> &lt;&gt; 1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THEN  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IF </a:t>
            </a:r>
            <a:r>
              <a:rPr lang="ru-RU" sz="1600" dirty="0" err="1">
                <a:latin typeface="Lucida Console" panose="020B0609040504020204" pitchFamily="49" charset="0"/>
              </a:rPr>
              <a:t>Value</a:t>
            </a:r>
            <a:r>
              <a:rPr lang="ru-RU" sz="1600" dirty="0">
                <a:latin typeface="Lucida Console" panose="020B0609040504020204" pitchFamily="49" charset="0"/>
              </a:rPr>
              <a:t> &lt;&gt; -1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THEN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  WRITE(</a:t>
            </a:r>
            <a:r>
              <a:rPr lang="ru-RU" sz="1600" dirty="0" err="1">
                <a:latin typeface="Lucida Console" panose="020B0609040504020204" pitchFamily="49" charset="0"/>
              </a:rPr>
              <a:t>Value</a:t>
            </a:r>
            <a:r>
              <a:rPr lang="ru-RU" sz="1600" dirty="0">
                <a:latin typeface="Lucida Console" panose="020B0609040504020204" pitchFamily="49" charset="0"/>
              </a:rPr>
              <a:t>, </a:t>
            </a:r>
            <a:r>
              <a:rPr lang="ru-RU" sz="1600" dirty="0" err="1">
                <a:latin typeface="Lucida Console" panose="020B0609040504020204" pitchFamily="49" charset="0"/>
              </a:rPr>
              <a:t>Suffix</a:t>
            </a:r>
            <a:r>
              <a:rPr lang="ru-RU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ELSE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  WRITE('-', </a:t>
            </a:r>
            <a:r>
              <a:rPr lang="ru-RU" sz="1600" dirty="0" err="1">
                <a:latin typeface="Lucida Console" panose="020B0609040504020204" pitchFamily="49" charset="0"/>
              </a:rPr>
              <a:t>Suffix</a:t>
            </a:r>
            <a:r>
              <a:rPr lang="ru-RU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ELSE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WRITE(</a:t>
            </a:r>
            <a:r>
              <a:rPr lang="ru-RU" sz="1600" dirty="0" err="1">
                <a:latin typeface="Lucida Console" panose="020B0609040504020204" pitchFamily="49" charset="0"/>
              </a:rPr>
              <a:t>Suffix</a:t>
            </a:r>
            <a:r>
              <a:rPr lang="ru-RU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END</a:t>
            </a:r>
            <a:r>
              <a:rPr lang="ru-RU" sz="1600" dirty="0" smtClean="0">
                <a:latin typeface="Lucida Console" panose="020B0609040504020204" pitchFamily="49" charset="0"/>
              </a:rPr>
              <a:t>;</a:t>
            </a:r>
            <a:endParaRPr lang="ru-RU" sz="16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449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Частота встречаемости букв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0780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66678"/>
            <a:ext cx="84709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PROGRAM Statistics(INPUT, OUTPUT);</a:t>
            </a:r>
          </a:p>
          <a:p>
            <a:r>
              <a:rPr lang="en-US" dirty="0">
                <a:latin typeface="Lucida Console" panose="020B0609040504020204" pitchFamily="49" charset="0"/>
              </a:rPr>
              <a:t>TYPE</a:t>
            </a:r>
          </a:p>
          <a:p>
            <a:r>
              <a:rPr lang="en-US" dirty="0">
                <a:latin typeface="Lucida Console" panose="020B0609040504020204" pitchFamily="49" charset="0"/>
              </a:rPr>
              <a:t>  </a:t>
            </a:r>
            <a:r>
              <a:rPr lang="en-US" dirty="0" err="1">
                <a:latin typeface="Lucida Console" panose="020B0609040504020204" pitchFamily="49" charset="0"/>
              </a:rPr>
              <a:t>StatType</a:t>
            </a:r>
            <a:r>
              <a:rPr lang="en-US" dirty="0">
                <a:latin typeface="Lucida Console" panose="020B0609040504020204" pitchFamily="49" charset="0"/>
              </a:rPr>
              <a:t> = ARRAY ['A' .. 'Z'] OF INTEGER;</a:t>
            </a:r>
          </a:p>
          <a:p>
            <a:r>
              <a:rPr lang="en-US" dirty="0">
                <a:latin typeface="Lucida Console" panose="020B0609040504020204" pitchFamily="49" charset="0"/>
              </a:rPr>
              <a:t>VAR</a:t>
            </a:r>
          </a:p>
          <a:p>
            <a:r>
              <a:rPr lang="en-US" dirty="0">
                <a:latin typeface="Lucida Console" panose="020B0609040504020204" pitchFamily="49" charset="0"/>
              </a:rPr>
              <a:t>  Stat: </a:t>
            </a:r>
            <a:r>
              <a:rPr lang="en-US" dirty="0" err="1">
                <a:latin typeface="Lucida Console" panose="020B0609040504020204" pitchFamily="49" charset="0"/>
              </a:rPr>
              <a:t>StatType</a:t>
            </a:r>
            <a:r>
              <a:rPr lang="en-US" dirty="0">
                <a:latin typeface="Lucida Console" panose="020B0609040504020204" pitchFamily="49" charset="0"/>
              </a:rPr>
              <a:t>;</a:t>
            </a:r>
          </a:p>
          <a:p>
            <a:endParaRPr lang="ru-RU" dirty="0" smtClean="0">
              <a:latin typeface="Lucida Console" panose="020B0609040504020204" pitchFamily="49" charset="0"/>
            </a:endParaRPr>
          </a:p>
          <a:p>
            <a:r>
              <a:rPr lang="ru-RU" dirty="0" smtClean="0">
                <a:latin typeface="Lucida Console" panose="020B0609040504020204" pitchFamily="49" charset="0"/>
              </a:rPr>
              <a:t>BEGIN </a:t>
            </a:r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ReadStatistics</a:t>
            </a:r>
            <a:r>
              <a:rPr lang="ru-RU" dirty="0">
                <a:latin typeface="Lucida Console" panose="020B0609040504020204" pitchFamily="49" charset="0"/>
              </a:rPr>
              <a:t>(INPUT, </a:t>
            </a:r>
            <a:r>
              <a:rPr lang="ru-RU" dirty="0" err="1">
                <a:latin typeface="Lucida Console" panose="020B0609040504020204" pitchFamily="49" charset="0"/>
              </a:rPr>
              <a:t>Stat</a:t>
            </a:r>
            <a:r>
              <a:rPr lang="ru-RU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WriteSortedStatistics</a:t>
            </a:r>
            <a:r>
              <a:rPr lang="ru-RU" dirty="0">
                <a:latin typeface="Lucida Console" panose="020B0609040504020204" pitchFamily="49" charset="0"/>
              </a:rPr>
              <a:t>(</a:t>
            </a:r>
            <a:r>
              <a:rPr lang="ru-RU" dirty="0" err="1">
                <a:latin typeface="Lucida Console" panose="020B0609040504020204" pitchFamily="49" charset="0"/>
              </a:rPr>
              <a:t>Stat</a:t>
            </a:r>
            <a:r>
              <a:rPr lang="ru-RU" dirty="0">
                <a:latin typeface="Lucida Console" panose="020B0609040504020204" pitchFamily="49" charset="0"/>
              </a:rPr>
              <a:t>)</a:t>
            </a:r>
          </a:p>
          <a:p>
            <a:r>
              <a:rPr lang="ru-RU" dirty="0">
                <a:latin typeface="Lucida Console" panose="020B06090405040202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78297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Задачи, которые нужно решить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Ввод </a:t>
            </a:r>
            <a:r>
              <a:rPr lang="ru-RU" dirty="0" smtClean="0"/>
              <a:t>числителя и знаменателя</a:t>
            </a:r>
            <a:endParaRPr lang="ru-RU" dirty="0"/>
          </a:p>
          <a:p>
            <a:r>
              <a:rPr lang="ru-RU" dirty="0"/>
              <a:t>Проверка исходных данных</a:t>
            </a:r>
          </a:p>
          <a:p>
            <a:r>
              <a:rPr lang="ru-RU" dirty="0"/>
              <a:t>Приведение дроби к правильному виду</a:t>
            </a:r>
          </a:p>
          <a:p>
            <a:r>
              <a:rPr lang="ru-RU" dirty="0"/>
              <a:t>Вывод </a:t>
            </a:r>
            <a:r>
              <a:rPr lang="ru-RU" dirty="0" smtClean="0"/>
              <a:t>результата</a:t>
            </a:r>
          </a:p>
        </p:txBody>
      </p:sp>
    </p:spTree>
    <p:extLst>
      <p:ext uri="{BB962C8B-B14F-4D97-AF65-F5344CB8AC3E}">
        <p14:creationId xmlns:p14="http://schemas.microsoft.com/office/powerpoint/2010/main" val="86095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232900" cy="6905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PROCEDURE </a:t>
            </a:r>
            <a:r>
              <a:rPr lang="ru-RU" sz="1400" dirty="0" err="1">
                <a:latin typeface="Lucida Console" panose="020B0609040504020204" pitchFamily="49" charset="0"/>
              </a:rPr>
              <a:t>ReadStatistics</a:t>
            </a:r>
            <a:r>
              <a:rPr lang="ru-RU" sz="1400" dirty="0">
                <a:latin typeface="Lucida Console" panose="020B0609040504020204" pitchFamily="49" charset="0"/>
              </a:rPr>
              <a:t>(VAR </a:t>
            </a:r>
            <a:r>
              <a:rPr lang="ru-RU" sz="1400" dirty="0" err="1">
                <a:latin typeface="Lucida Console" panose="020B0609040504020204" pitchFamily="49" charset="0"/>
              </a:rPr>
              <a:t>FIn</a:t>
            </a:r>
            <a:r>
              <a:rPr lang="ru-RU" sz="1400" dirty="0">
                <a:latin typeface="Lucida Console" panose="020B0609040504020204" pitchFamily="49" charset="0"/>
              </a:rPr>
              <a:t>: TEXT; VAR </a:t>
            </a:r>
            <a:r>
              <a:rPr lang="ru-RU" sz="1400" dirty="0" err="1">
                <a:latin typeface="Lucida Console" panose="020B0609040504020204" pitchFamily="49" charset="0"/>
              </a:rPr>
              <a:t>Stat</a:t>
            </a:r>
            <a:r>
              <a:rPr lang="ru-RU" sz="1400" dirty="0">
                <a:latin typeface="Lucida Console" panose="020B0609040504020204" pitchFamily="49" charset="0"/>
              </a:rPr>
              <a:t>: </a:t>
            </a:r>
            <a:r>
              <a:rPr lang="ru-RU" sz="1400" dirty="0" err="1">
                <a:latin typeface="Lucida Console" panose="020B0609040504020204" pitchFamily="49" charset="0"/>
              </a:rPr>
              <a:t>StatType</a:t>
            </a:r>
            <a:r>
              <a:rPr lang="ru-RU" sz="1400" dirty="0">
                <a:latin typeface="Lucida Console" panose="020B0609040504020204" pitchFamily="49" charset="0"/>
              </a:rPr>
              <a:t>);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VAR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</a:t>
            </a:r>
            <a:r>
              <a:rPr lang="ru-RU" sz="1400" dirty="0" err="1">
                <a:latin typeface="Lucida Console" panose="020B0609040504020204" pitchFamily="49" charset="0"/>
              </a:rPr>
              <a:t>IsEnd</a:t>
            </a:r>
            <a:r>
              <a:rPr lang="ru-RU" sz="1400" dirty="0">
                <a:latin typeface="Lucida Console" panose="020B0609040504020204" pitchFamily="49" charset="0"/>
              </a:rPr>
              <a:t>: BOOLEAN; 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</a:t>
            </a:r>
            <a:r>
              <a:rPr lang="ru-RU" sz="1400" dirty="0" err="1">
                <a:latin typeface="Lucida Console" panose="020B0609040504020204" pitchFamily="49" charset="0"/>
              </a:rPr>
              <a:t>Ch</a:t>
            </a:r>
            <a:r>
              <a:rPr lang="ru-RU" sz="1400" dirty="0">
                <a:latin typeface="Lucida Console" panose="020B0609040504020204" pitchFamily="49" charset="0"/>
              </a:rPr>
              <a:t>: CHAR;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BEGIN 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FOR </a:t>
            </a:r>
            <a:r>
              <a:rPr lang="ru-RU" sz="1400" dirty="0" err="1">
                <a:latin typeface="Lucida Console" panose="020B0609040504020204" pitchFamily="49" charset="0"/>
              </a:rPr>
              <a:t>Ch</a:t>
            </a:r>
            <a:r>
              <a:rPr lang="ru-RU" sz="1400" dirty="0">
                <a:latin typeface="Lucida Console" panose="020B0609040504020204" pitchFamily="49" charset="0"/>
              </a:rPr>
              <a:t> := 'A' TO 'Z'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DO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BEGIN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</a:t>
            </a:r>
            <a:r>
              <a:rPr lang="ru-RU" sz="1400" dirty="0" err="1">
                <a:latin typeface="Lucida Console" panose="020B0609040504020204" pitchFamily="49" charset="0"/>
              </a:rPr>
              <a:t>Stat</a:t>
            </a:r>
            <a:r>
              <a:rPr lang="ru-RU" sz="1400" dirty="0">
                <a:latin typeface="Lucida Console" panose="020B0609040504020204" pitchFamily="49" charset="0"/>
              </a:rPr>
              <a:t>[</a:t>
            </a:r>
            <a:r>
              <a:rPr lang="ru-RU" sz="1400" dirty="0" err="1">
                <a:latin typeface="Lucida Console" panose="020B0609040504020204" pitchFamily="49" charset="0"/>
              </a:rPr>
              <a:t>Ch</a:t>
            </a:r>
            <a:r>
              <a:rPr lang="ru-RU" sz="1400" dirty="0">
                <a:latin typeface="Lucida Console" panose="020B0609040504020204" pitchFamily="49" charset="0"/>
              </a:rPr>
              <a:t>] := 0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END;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</a:t>
            </a:r>
            <a:r>
              <a:rPr lang="ru-RU" sz="1400" dirty="0" err="1">
                <a:latin typeface="Lucida Console" panose="020B0609040504020204" pitchFamily="49" charset="0"/>
              </a:rPr>
              <a:t>IsEnd</a:t>
            </a:r>
            <a:r>
              <a:rPr lang="ru-RU" sz="1400" dirty="0">
                <a:latin typeface="Lucida Console" panose="020B0609040504020204" pitchFamily="49" charset="0"/>
              </a:rPr>
              <a:t> := FALSE;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WHILE NOT EOF(</a:t>
            </a:r>
            <a:r>
              <a:rPr lang="ru-RU" sz="1400" dirty="0" err="1">
                <a:latin typeface="Lucida Console" panose="020B0609040504020204" pitchFamily="49" charset="0"/>
              </a:rPr>
              <a:t>FIn</a:t>
            </a:r>
            <a:r>
              <a:rPr lang="ru-RU" sz="1400" dirty="0">
                <a:latin typeface="Lucida Console" panose="020B0609040504020204" pitchFamily="49" charset="0"/>
              </a:rPr>
              <a:t>) AND NOT </a:t>
            </a:r>
            <a:r>
              <a:rPr lang="ru-RU" sz="1400" dirty="0" err="1">
                <a:latin typeface="Lucida Console" panose="020B0609040504020204" pitchFamily="49" charset="0"/>
              </a:rPr>
              <a:t>IsEnd</a:t>
            </a:r>
            <a:endParaRPr lang="ru-RU" sz="1400" dirty="0">
              <a:latin typeface="Lucida Console" panose="020B0609040504020204" pitchFamily="49" charset="0"/>
            </a:endParaRP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DO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BEGIN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WHILE NOT EOLN(</a:t>
            </a:r>
            <a:r>
              <a:rPr lang="ru-RU" sz="1400" dirty="0" err="1">
                <a:latin typeface="Lucida Console" panose="020B0609040504020204" pitchFamily="49" charset="0"/>
              </a:rPr>
              <a:t>FIn</a:t>
            </a:r>
            <a:r>
              <a:rPr lang="ru-RU" sz="1400" dirty="0">
                <a:latin typeface="Lucida Console" panose="020B0609040504020204" pitchFamily="49" charset="0"/>
              </a:rPr>
              <a:t>) AND NOT </a:t>
            </a:r>
            <a:r>
              <a:rPr lang="ru-RU" sz="1400" dirty="0" err="1">
                <a:latin typeface="Lucida Console" panose="020B0609040504020204" pitchFamily="49" charset="0"/>
              </a:rPr>
              <a:t>IsEnd</a:t>
            </a:r>
            <a:endParaRPr lang="ru-RU" sz="1400" dirty="0">
              <a:latin typeface="Lucida Console" panose="020B0609040504020204" pitchFamily="49" charset="0"/>
            </a:endParaRP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DO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BEGIN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  READ(</a:t>
            </a:r>
            <a:r>
              <a:rPr lang="ru-RU" sz="1400" dirty="0" err="1">
                <a:latin typeface="Lucida Console" panose="020B0609040504020204" pitchFamily="49" charset="0"/>
              </a:rPr>
              <a:t>FIn</a:t>
            </a:r>
            <a:r>
              <a:rPr lang="ru-RU" sz="1400" dirty="0">
                <a:latin typeface="Lucida Console" panose="020B0609040504020204" pitchFamily="49" charset="0"/>
              </a:rPr>
              <a:t>, </a:t>
            </a:r>
            <a:r>
              <a:rPr lang="ru-RU" sz="1400" dirty="0" err="1">
                <a:latin typeface="Lucida Console" panose="020B0609040504020204" pitchFamily="49" charset="0"/>
              </a:rPr>
              <a:t>Ch</a:t>
            </a:r>
            <a:r>
              <a:rPr lang="ru-RU" sz="1400" dirty="0">
                <a:latin typeface="Lucida Console" panose="020B0609040504020204" pitchFamily="49" charset="0"/>
              </a:rPr>
              <a:t>);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  </a:t>
            </a:r>
            <a:r>
              <a:rPr lang="ru-RU" sz="1400" dirty="0" err="1">
                <a:latin typeface="Lucida Console" panose="020B0609040504020204" pitchFamily="49" charset="0"/>
              </a:rPr>
              <a:t>Ch</a:t>
            </a:r>
            <a:r>
              <a:rPr lang="ru-RU" sz="1400" dirty="0">
                <a:latin typeface="Lucida Console" panose="020B0609040504020204" pitchFamily="49" charset="0"/>
              </a:rPr>
              <a:t> := UPCASE(</a:t>
            </a:r>
            <a:r>
              <a:rPr lang="ru-RU" sz="1400" dirty="0" err="1">
                <a:latin typeface="Lucida Console" panose="020B0609040504020204" pitchFamily="49" charset="0"/>
              </a:rPr>
              <a:t>Ch</a:t>
            </a:r>
            <a:r>
              <a:rPr lang="ru-RU" sz="1400" dirty="0">
                <a:latin typeface="Lucida Console" panose="020B0609040504020204" pitchFamily="49" charset="0"/>
              </a:rPr>
              <a:t>);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  IF </a:t>
            </a:r>
            <a:r>
              <a:rPr lang="ru-RU" sz="1400" dirty="0" err="1">
                <a:latin typeface="Lucida Console" panose="020B0609040504020204" pitchFamily="49" charset="0"/>
              </a:rPr>
              <a:t>Ch</a:t>
            </a:r>
            <a:r>
              <a:rPr lang="ru-RU" sz="1400" dirty="0">
                <a:latin typeface="Lucida Console" panose="020B0609040504020204" pitchFamily="49" charset="0"/>
              </a:rPr>
              <a:t> = '#'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  THEN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    </a:t>
            </a:r>
            <a:r>
              <a:rPr lang="ru-RU" sz="1400" dirty="0" err="1">
                <a:latin typeface="Lucida Console" panose="020B0609040504020204" pitchFamily="49" charset="0"/>
              </a:rPr>
              <a:t>IsEnd</a:t>
            </a:r>
            <a:r>
              <a:rPr lang="ru-RU" sz="1400" dirty="0">
                <a:latin typeface="Lucida Console" panose="020B0609040504020204" pitchFamily="49" charset="0"/>
              </a:rPr>
              <a:t> := TRUE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  ELSE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    BEGIN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      IF (</a:t>
            </a:r>
            <a:r>
              <a:rPr lang="ru-RU" sz="1400" dirty="0" err="1">
                <a:latin typeface="Lucida Console" panose="020B0609040504020204" pitchFamily="49" charset="0"/>
              </a:rPr>
              <a:t>Ch</a:t>
            </a:r>
            <a:r>
              <a:rPr lang="ru-RU" sz="1400" dirty="0">
                <a:latin typeface="Lucida Console" panose="020B0609040504020204" pitchFamily="49" charset="0"/>
              </a:rPr>
              <a:t> &gt;= 'A') AND (</a:t>
            </a:r>
            <a:r>
              <a:rPr lang="ru-RU" sz="1400" dirty="0" err="1">
                <a:latin typeface="Lucida Console" panose="020B0609040504020204" pitchFamily="49" charset="0"/>
              </a:rPr>
              <a:t>Ch</a:t>
            </a:r>
            <a:r>
              <a:rPr lang="ru-RU" sz="1400" dirty="0">
                <a:latin typeface="Lucida Console" panose="020B0609040504020204" pitchFamily="49" charset="0"/>
              </a:rPr>
              <a:t> &lt;= 'Z')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      THEN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        </a:t>
            </a:r>
            <a:r>
              <a:rPr lang="ru-RU" sz="1400" dirty="0" err="1">
                <a:latin typeface="Lucida Console" panose="020B0609040504020204" pitchFamily="49" charset="0"/>
              </a:rPr>
              <a:t>Stat</a:t>
            </a:r>
            <a:r>
              <a:rPr lang="ru-RU" sz="1400" dirty="0">
                <a:latin typeface="Lucida Console" panose="020B0609040504020204" pitchFamily="49" charset="0"/>
              </a:rPr>
              <a:t>[</a:t>
            </a:r>
            <a:r>
              <a:rPr lang="ru-RU" sz="1400" dirty="0" err="1">
                <a:latin typeface="Lucida Console" panose="020B0609040504020204" pitchFamily="49" charset="0"/>
              </a:rPr>
              <a:t>Ch</a:t>
            </a:r>
            <a:r>
              <a:rPr lang="ru-RU" sz="1400" dirty="0">
                <a:latin typeface="Lucida Console" panose="020B0609040504020204" pitchFamily="49" charset="0"/>
              </a:rPr>
              <a:t>] := </a:t>
            </a:r>
            <a:r>
              <a:rPr lang="ru-RU" sz="1400" dirty="0" err="1">
                <a:latin typeface="Lucida Console" panose="020B0609040504020204" pitchFamily="49" charset="0"/>
              </a:rPr>
              <a:t>Stat</a:t>
            </a:r>
            <a:r>
              <a:rPr lang="ru-RU" sz="1400" dirty="0">
                <a:latin typeface="Lucida Console" panose="020B0609040504020204" pitchFamily="49" charset="0"/>
              </a:rPr>
              <a:t>[</a:t>
            </a:r>
            <a:r>
              <a:rPr lang="ru-RU" sz="1400" dirty="0" err="1">
                <a:latin typeface="Lucida Console" panose="020B0609040504020204" pitchFamily="49" charset="0"/>
              </a:rPr>
              <a:t>Ch</a:t>
            </a:r>
            <a:r>
              <a:rPr lang="ru-RU" sz="1400" dirty="0">
                <a:latin typeface="Lucida Console" panose="020B0609040504020204" pitchFamily="49" charset="0"/>
              </a:rPr>
              <a:t>] + 1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    END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END;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IF NOT </a:t>
            </a:r>
            <a:r>
              <a:rPr lang="ru-RU" sz="1400" dirty="0" err="1">
                <a:latin typeface="Lucida Console" panose="020B0609040504020204" pitchFamily="49" charset="0"/>
              </a:rPr>
              <a:t>IsEnd</a:t>
            </a:r>
            <a:endParaRPr lang="ru-RU" sz="1400" dirty="0">
              <a:latin typeface="Lucida Console" panose="020B0609040504020204" pitchFamily="49" charset="0"/>
            </a:endParaRP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THEN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    READLN(</a:t>
            </a:r>
            <a:r>
              <a:rPr lang="ru-RU" sz="1400" dirty="0" err="1">
                <a:latin typeface="Lucida Console" panose="020B0609040504020204" pitchFamily="49" charset="0"/>
              </a:rPr>
              <a:t>FIn</a:t>
            </a:r>
            <a:r>
              <a:rPr lang="ru-RU" sz="1400" dirty="0">
                <a:latin typeface="Lucida Console" panose="020B0609040504020204" pitchFamily="49" charset="0"/>
              </a:rPr>
              <a:t>)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    END</a:t>
            </a:r>
          </a:p>
          <a:p>
            <a:pPr>
              <a:lnSpc>
                <a:spcPct val="93000"/>
              </a:lnSpc>
            </a:pPr>
            <a:r>
              <a:rPr lang="ru-RU" sz="1400" dirty="0">
                <a:latin typeface="Lucida Console" panose="020B0609040504020204" pitchFamily="49" charset="0"/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39706732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9249"/>
            <a:ext cx="89662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Lucida Console" panose="020B0609040504020204" pitchFamily="49" charset="0"/>
              </a:rPr>
              <a:t>PROCEDURE </a:t>
            </a:r>
            <a:r>
              <a:rPr lang="ru-RU" sz="1600" dirty="0" err="1">
                <a:latin typeface="Lucida Console" panose="020B0609040504020204" pitchFamily="49" charset="0"/>
              </a:rPr>
              <a:t>WriteSortedStatistics</a:t>
            </a:r>
            <a:r>
              <a:rPr lang="ru-RU" sz="1600" dirty="0">
                <a:latin typeface="Lucida Console" panose="020B0609040504020204" pitchFamily="49" charset="0"/>
              </a:rPr>
              <a:t>(VAR </a:t>
            </a:r>
            <a:r>
              <a:rPr lang="ru-RU" sz="1600" dirty="0" err="1">
                <a:latin typeface="Lucida Console" panose="020B0609040504020204" pitchFamily="49" charset="0"/>
              </a:rPr>
              <a:t>Stat</a:t>
            </a:r>
            <a:r>
              <a:rPr lang="ru-RU" sz="1600" dirty="0">
                <a:latin typeface="Lucida Console" panose="020B0609040504020204" pitchFamily="49" charset="0"/>
              </a:rPr>
              <a:t>: </a:t>
            </a:r>
            <a:r>
              <a:rPr lang="ru-RU" sz="1600" dirty="0" err="1">
                <a:latin typeface="Lucida Console" panose="020B0609040504020204" pitchFamily="49" charset="0"/>
              </a:rPr>
              <a:t>StatType</a:t>
            </a:r>
            <a:r>
              <a:rPr lang="ru-RU" sz="1600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Maximum</a:t>
            </a:r>
            <a:r>
              <a:rPr lang="ru-RU" sz="1600" dirty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Ch</a:t>
            </a:r>
            <a:r>
              <a:rPr lang="ru-RU" sz="1600" dirty="0">
                <a:latin typeface="Lucida Console" panose="020B0609040504020204" pitchFamily="49" charset="0"/>
              </a:rPr>
              <a:t>: CHAR;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BEGIN     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Maximum</a:t>
            </a:r>
            <a:r>
              <a:rPr lang="ru-RU" sz="1600" dirty="0">
                <a:latin typeface="Lucida Console" panose="020B0609040504020204" pitchFamily="49" charset="0"/>
              </a:rPr>
              <a:t> := </a:t>
            </a:r>
            <a:r>
              <a:rPr lang="ru-RU" sz="1600" dirty="0" err="1">
                <a:latin typeface="Lucida Console" panose="020B0609040504020204" pitchFamily="49" charset="0"/>
              </a:rPr>
              <a:t>GetArrayMaximum</a:t>
            </a:r>
            <a:r>
              <a:rPr lang="ru-RU" sz="1600" dirty="0">
                <a:latin typeface="Lucida Console" panose="020B0609040504020204" pitchFamily="49" charset="0"/>
              </a:rPr>
              <a:t>(</a:t>
            </a:r>
            <a:r>
              <a:rPr lang="ru-RU" sz="1600" dirty="0" err="1">
                <a:latin typeface="Lucida Console" panose="020B0609040504020204" pitchFamily="49" charset="0"/>
              </a:rPr>
              <a:t>Stat</a:t>
            </a:r>
            <a:r>
              <a:rPr lang="ru-RU" sz="1600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IF </a:t>
            </a:r>
            <a:r>
              <a:rPr lang="ru-RU" sz="1600" dirty="0" err="1">
                <a:latin typeface="Lucida Console" panose="020B0609040504020204" pitchFamily="49" charset="0"/>
              </a:rPr>
              <a:t>Maximum</a:t>
            </a:r>
            <a:r>
              <a:rPr lang="ru-RU" sz="1600" dirty="0">
                <a:latin typeface="Lucida Console" panose="020B0609040504020204" pitchFamily="49" charset="0"/>
              </a:rPr>
              <a:t> = 0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WRITELN(OUTPUT, 'NO LETTERS')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ELSE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WHILE (</a:t>
            </a:r>
            <a:r>
              <a:rPr lang="ru-RU" sz="1600" dirty="0" err="1">
                <a:latin typeface="Lucida Console" panose="020B0609040504020204" pitchFamily="49" charset="0"/>
              </a:rPr>
              <a:t>Maximum</a:t>
            </a:r>
            <a:r>
              <a:rPr lang="ru-RU" sz="1600" dirty="0">
                <a:latin typeface="Lucida Console" panose="020B0609040504020204" pitchFamily="49" charset="0"/>
              </a:rPr>
              <a:t> &gt; 0)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DO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FOR </a:t>
            </a:r>
            <a:r>
              <a:rPr lang="ru-RU" sz="1600" dirty="0" err="1">
                <a:latin typeface="Lucida Console" panose="020B0609040504020204" pitchFamily="49" charset="0"/>
              </a:rPr>
              <a:t>Ch</a:t>
            </a:r>
            <a:r>
              <a:rPr lang="ru-RU" sz="1600" dirty="0">
                <a:latin typeface="Lucida Console" panose="020B0609040504020204" pitchFamily="49" charset="0"/>
              </a:rPr>
              <a:t> := 'A' TO 'Z'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DO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  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    IF </a:t>
            </a:r>
            <a:r>
              <a:rPr lang="ru-RU" sz="1600" dirty="0" err="1">
                <a:latin typeface="Lucida Console" panose="020B0609040504020204" pitchFamily="49" charset="0"/>
              </a:rPr>
              <a:t>Stat</a:t>
            </a:r>
            <a:r>
              <a:rPr lang="ru-RU" sz="1600" dirty="0">
                <a:latin typeface="Lucida Console" panose="020B0609040504020204" pitchFamily="49" charset="0"/>
              </a:rPr>
              <a:t>[</a:t>
            </a:r>
            <a:r>
              <a:rPr lang="ru-RU" sz="1600" dirty="0" err="1">
                <a:latin typeface="Lucida Console" panose="020B0609040504020204" pitchFamily="49" charset="0"/>
              </a:rPr>
              <a:t>Ch</a:t>
            </a:r>
            <a:r>
              <a:rPr lang="ru-RU" sz="1600" dirty="0">
                <a:latin typeface="Lucida Console" panose="020B0609040504020204" pitchFamily="49" charset="0"/>
              </a:rPr>
              <a:t>] = </a:t>
            </a:r>
            <a:r>
              <a:rPr lang="ru-RU" sz="1600" dirty="0" err="1">
                <a:latin typeface="Lucida Console" panose="020B0609040504020204" pitchFamily="49" charset="0"/>
              </a:rPr>
              <a:t>Maximum</a:t>
            </a:r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            THEN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      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        WRITELN(OUTPUT, </a:t>
            </a:r>
            <a:r>
              <a:rPr lang="ru-RU" sz="1600" dirty="0" err="1">
                <a:latin typeface="Lucida Console" panose="020B0609040504020204" pitchFamily="49" charset="0"/>
              </a:rPr>
              <a:t>Ch</a:t>
            </a:r>
            <a:r>
              <a:rPr lang="ru-RU" sz="1600" dirty="0">
                <a:latin typeface="Lucida Console" panose="020B0609040504020204" pitchFamily="49" charset="0"/>
              </a:rPr>
              <a:t>, ': ', </a:t>
            </a:r>
            <a:r>
              <a:rPr lang="ru-RU" sz="1600" dirty="0" err="1">
                <a:latin typeface="Lucida Console" panose="020B0609040504020204" pitchFamily="49" charset="0"/>
              </a:rPr>
              <a:t>Stat</a:t>
            </a:r>
            <a:r>
              <a:rPr lang="ru-RU" sz="1600" dirty="0">
                <a:latin typeface="Lucida Console" panose="020B0609040504020204" pitchFamily="49" charset="0"/>
              </a:rPr>
              <a:t>[</a:t>
            </a:r>
            <a:r>
              <a:rPr lang="ru-RU" sz="1600" dirty="0" err="1">
                <a:latin typeface="Lucida Console" panose="020B0609040504020204" pitchFamily="49" charset="0"/>
              </a:rPr>
              <a:t>Ch</a:t>
            </a:r>
            <a:r>
              <a:rPr lang="ru-RU" sz="1600" dirty="0">
                <a:latin typeface="Lucida Console" panose="020B0609040504020204" pitchFamily="49" charset="0"/>
              </a:rPr>
              <a:t>]);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        </a:t>
            </a:r>
            <a:r>
              <a:rPr lang="ru-RU" sz="1600" dirty="0" err="1">
                <a:latin typeface="Lucida Console" panose="020B0609040504020204" pitchFamily="49" charset="0"/>
              </a:rPr>
              <a:t>Stat</a:t>
            </a:r>
            <a:r>
              <a:rPr lang="ru-RU" sz="1600" dirty="0">
                <a:latin typeface="Lucida Console" panose="020B0609040504020204" pitchFamily="49" charset="0"/>
              </a:rPr>
              <a:t>[</a:t>
            </a:r>
            <a:r>
              <a:rPr lang="ru-RU" sz="1600" dirty="0" err="1">
                <a:latin typeface="Lucida Console" panose="020B0609040504020204" pitchFamily="49" charset="0"/>
              </a:rPr>
              <a:t>Ch</a:t>
            </a:r>
            <a:r>
              <a:rPr lang="ru-RU" sz="1600" dirty="0">
                <a:latin typeface="Lucida Console" panose="020B0609040504020204" pitchFamily="49" charset="0"/>
              </a:rPr>
              <a:t>] := 0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      END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  END;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  </a:t>
            </a:r>
            <a:r>
              <a:rPr lang="ru-RU" sz="1600" dirty="0" err="1">
                <a:latin typeface="Lucida Console" panose="020B0609040504020204" pitchFamily="49" charset="0"/>
              </a:rPr>
              <a:t>Maximum</a:t>
            </a:r>
            <a:r>
              <a:rPr lang="ru-RU" sz="1600" dirty="0">
                <a:latin typeface="Lucida Console" panose="020B0609040504020204" pitchFamily="49" charset="0"/>
              </a:rPr>
              <a:t> := </a:t>
            </a:r>
            <a:r>
              <a:rPr lang="ru-RU" sz="1600" dirty="0" err="1">
                <a:latin typeface="Lucida Console" panose="020B0609040504020204" pitchFamily="49" charset="0"/>
              </a:rPr>
              <a:t>GetArrayMaximum</a:t>
            </a:r>
            <a:r>
              <a:rPr lang="ru-RU" sz="1600" dirty="0">
                <a:latin typeface="Lucida Console" panose="020B0609040504020204" pitchFamily="49" charset="0"/>
              </a:rPr>
              <a:t>(</a:t>
            </a:r>
            <a:r>
              <a:rPr lang="ru-RU" sz="1600" dirty="0" err="1">
                <a:latin typeface="Lucida Console" panose="020B0609040504020204" pitchFamily="49" charset="0"/>
              </a:rPr>
              <a:t>Stat</a:t>
            </a:r>
            <a:r>
              <a:rPr lang="ru-RU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  END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6902098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100" y="1166843"/>
            <a:ext cx="89789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Lucida Console" panose="020B0609040504020204" pitchFamily="49" charset="0"/>
              </a:rPr>
              <a:t>FUNCTION </a:t>
            </a:r>
            <a:r>
              <a:rPr lang="ru-RU" dirty="0" err="1">
                <a:latin typeface="Lucida Console" panose="020B0609040504020204" pitchFamily="49" charset="0"/>
              </a:rPr>
              <a:t>GetArrayMaximum</a:t>
            </a:r>
            <a:r>
              <a:rPr lang="ru-RU" dirty="0">
                <a:latin typeface="Lucida Console" panose="020B0609040504020204" pitchFamily="49" charset="0"/>
              </a:rPr>
              <a:t>(VAR </a:t>
            </a:r>
            <a:r>
              <a:rPr lang="ru-RU" dirty="0" err="1">
                <a:latin typeface="Lucida Console" panose="020B0609040504020204" pitchFamily="49" charset="0"/>
              </a:rPr>
              <a:t>Stat</a:t>
            </a:r>
            <a:r>
              <a:rPr lang="ru-RU" dirty="0">
                <a:latin typeface="Lucida Console" panose="020B0609040504020204" pitchFamily="49" charset="0"/>
              </a:rPr>
              <a:t>: </a:t>
            </a:r>
            <a:r>
              <a:rPr lang="ru-RU" dirty="0" err="1">
                <a:latin typeface="Lucida Console" panose="020B0609040504020204" pitchFamily="49" charset="0"/>
              </a:rPr>
              <a:t>StatType</a:t>
            </a:r>
            <a:r>
              <a:rPr lang="ru-RU" dirty="0">
                <a:latin typeface="Lucida Console" panose="020B0609040504020204" pitchFamily="49" charset="0"/>
              </a:rPr>
              <a:t>): INTEGER;</a:t>
            </a:r>
          </a:p>
          <a:p>
            <a:r>
              <a:rPr lang="ru-RU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Ch</a:t>
            </a:r>
            <a:r>
              <a:rPr lang="ru-RU" dirty="0">
                <a:latin typeface="Lucida Console" panose="020B0609040504020204" pitchFamily="49" charset="0"/>
              </a:rPr>
              <a:t>: CHAR;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Maximum</a:t>
            </a:r>
            <a:r>
              <a:rPr lang="ru-RU" dirty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dirty="0">
                <a:latin typeface="Lucida Console" panose="020B0609040504020204" pitchFamily="49" charset="0"/>
              </a:rPr>
              <a:t>BEGIN 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Maximum</a:t>
            </a:r>
            <a:r>
              <a:rPr lang="ru-RU" dirty="0">
                <a:latin typeface="Lucida Console" panose="020B0609040504020204" pitchFamily="49" charset="0"/>
              </a:rPr>
              <a:t> := 0;</a:t>
            </a:r>
          </a:p>
          <a:p>
            <a:r>
              <a:rPr lang="ru-RU" dirty="0">
                <a:latin typeface="Lucida Console" panose="020B0609040504020204" pitchFamily="49" charset="0"/>
              </a:rPr>
              <a:t>  FOR </a:t>
            </a:r>
            <a:r>
              <a:rPr lang="ru-RU" dirty="0" err="1">
                <a:latin typeface="Lucida Console" panose="020B0609040504020204" pitchFamily="49" charset="0"/>
              </a:rPr>
              <a:t>Ch</a:t>
            </a:r>
            <a:r>
              <a:rPr lang="ru-RU" dirty="0">
                <a:latin typeface="Lucida Console" panose="020B0609040504020204" pitchFamily="49" charset="0"/>
              </a:rPr>
              <a:t> := 'A' TO 'Z'</a:t>
            </a:r>
          </a:p>
          <a:p>
            <a:r>
              <a:rPr lang="ru-RU" dirty="0">
                <a:latin typeface="Lucida Console" panose="020B0609040504020204" pitchFamily="49" charset="0"/>
              </a:rPr>
              <a:t>  DO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IF </a:t>
            </a:r>
            <a:r>
              <a:rPr lang="ru-RU" dirty="0" err="1">
                <a:latin typeface="Lucida Console" panose="020B0609040504020204" pitchFamily="49" charset="0"/>
              </a:rPr>
              <a:t>Stat</a:t>
            </a:r>
            <a:r>
              <a:rPr lang="ru-RU" dirty="0">
                <a:latin typeface="Lucida Console" panose="020B0609040504020204" pitchFamily="49" charset="0"/>
              </a:rPr>
              <a:t>[</a:t>
            </a:r>
            <a:r>
              <a:rPr lang="ru-RU" dirty="0" err="1">
                <a:latin typeface="Lucida Console" panose="020B0609040504020204" pitchFamily="49" charset="0"/>
              </a:rPr>
              <a:t>Ch</a:t>
            </a:r>
            <a:r>
              <a:rPr lang="ru-RU" dirty="0">
                <a:latin typeface="Lucida Console" panose="020B0609040504020204" pitchFamily="49" charset="0"/>
              </a:rPr>
              <a:t>] &gt; </a:t>
            </a:r>
            <a:r>
              <a:rPr lang="ru-RU" dirty="0" err="1">
                <a:latin typeface="Lucida Console" panose="020B0609040504020204" pitchFamily="49" charset="0"/>
              </a:rPr>
              <a:t>Maximum</a:t>
            </a:r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      THEN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    </a:t>
            </a:r>
            <a:r>
              <a:rPr lang="ru-RU" dirty="0" err="1">
                <a:latin typeface="Lucida Console" panose="020B0609040504020204" pitchFamily="49" charset="0"/>
              </a:rPr>
              <a:t>Maximum</a:t>
            </a:r>
            <a:r>
              <a:rPr lang="ru-RU" dirty="0">
                <a:latin typeface="Lucida Console" panose="020B0609040504020204" pitchFamily="49" charset="0"/>
              </a:rPr>
              <a:t> := </a:t>
            </a:r>
            <a:r>
              <a:rPr lang="ru-RU" dirty="0" err="1">
                <a:latin typeface="Lucida Console" panose="020B0609040504020204" pitchFamily="49" charset="0"/>
              </a:rPr>
              <a:t>Stat</a:t>
            </a:r>
            <a:r>
              <a:rPr lang="ru-RU" dirty="0">
                <a:latin typeface="Lucida Console" panose="020B0609040504020204" pitchFamily="49" charset="0"/>
              </a:rPr>
              <a:t>[</a:t>
            </a:r>
            <a:r>
              <a:rPr lang="ru-RU" dirty="0" err="1">
                <a:latin typeface="Lucida Console" panose="020B0609040504020204" pitchFamily="49" charset="0"/>
              </a:rPr>
              <a:t>Ch</a:t>
            </a:r>
            <a:r>
              <a:rPr lang="ru-RU" dirty="0">
                <a:latin typeface="Lucida Console" panose="020B0609040504020204" pitchFamily="49" charset="0"/>
              </a:rPr>
              <a:t>]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END;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GetArrayMaximum</a:t>
            </a:r>
            <a:r>
              <a:rPr lang="ru-RU" dirty="0">
                <a:latin typeface="Lucida Console" panose="020B0609040504020204" pitchFamily="49" charset="0"/>
              </a:rPr>
              <a:t> := </a:t>
            </a:r>
            <a:r>
              <a:rPr lang="ru-RU" dirty="0" err="1">
                <a:latin typeface="Lucida Console" panose="020B0609040504020204" pitchFamily="49" charset="0"/>
              </a:rPr>
              <a:t>Maximum</a:t>
            </a:r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END;</a:t>
            </a:r>
          </a:p>
        </p:txBody>
      </p:sp>
    </p:spTree>
    <p:extLst>
      <p:ext uri="{BB962C8B-B14F-4D97-AF65-F5344CB8AC3E}">
        <p14:creationId xmlns:p14="http://schemas.microsoft.com/office/powerpoint/2010/main" val="2293675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программы по шагам</a:t>
            </a:r>
            <a:endParaRPr lang="ru-RU" dirty="0"/>
          </a:p>
        </p:txBody>
      </p:sp>
      <p:pic>
        <p:nvPicPr>
          <p:cNvPr id="2050" name="Picture 2" descr="http://s00.yaplakal.com/pics/pics_original/4/4/4/28244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950" y="1854156"/>
            <a:ext cx="5844450" cy="4757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24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Простейшая программа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8189" y="1997839"/>
            <a:ext cx="72203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Lucida Console" panose="020B0609040504020204" pitchFamily="49" charset="0"/>
              </a:rPr>
              <a:t>PROGRAM </a:t>
            </a:r>
            <a:r>
              <a:rPr lang="ru-RU" dirty="0" err="1">
                <a:latin typeface="Lucida Console" panose="020B0609040504020204" pitchFamily="49" charset="0"/>
              </a:rPr>
              <a:t>Fraction</a:t>
            </a:r>
            <a:r>
              <a:rPr lang="ru-RU" dirty="0">
                <a:latin typeface="Lucida Console" panose="020B0609040504020204" pitchFamily="49" charset="0"/>
              </a:rPr>
              <a:t>(INPUT, OUTPUT);</a:t>
            </a:r>
          </a:p>
          <a:p>
            <a:r>
              <a:rPr lang="ru-RU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: INTEGER;</a:t>
            </a:r>
          </a:p>
          <a:p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READLN(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dirty="0">
                <a:latin typeface="Lucida Console" panose="020B0609040504020204" pitchFamily="49" charset="0"/>
              </a:rPr>
              <a:t>  READLN(D</a:t>
            </a:r>
            <a:r>
              <a:rPr lang="en-US" dirty="0" err="1">
                <a:latin typeface="Lucida Console" panose="020B0609040504020204" pitchFamily="49" charset="0"/>
              </a:rPr>
              <a:t>enominator</a:t>
            </a:r>
            <a:r>
              <a:rPr lang="ru-RU" dirty="0">
                <a:latin typeface="Lucida Console" panose="020B0609040504020204" pitchFamily="49" charset="0"/>
              </a:rPr>
              <a:t>);</a:t>
            </a:r>
          </a:p>
          <a:p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  WRITELN(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, '/',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)</a:t>
            </a:r>
          </a:p>
          <a:p>
            <a:r>
              <a:rPr lang="ru-RU" dirty="0">
                <a:latin typeface="Lucida Console" panose="020B0609040504020204" pitchFamily="49" charset="0"/>
              </a:rPr>
              <a:t>END.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3078" y="552938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>
                <a:latin typeface="Lucida Console" panose="020B0609040504020204" pitchFamily="49" charset="0"/>
              </a:rPr>
              <a:t>1</a:t>
            </a:r>
          </a:p>
          <a:p>
            <a:r>
              <a:rPr lang="ru-RU" sz="2000" dirty="0">
                <a:latin typeface="Lucida Console" panose="020B0609040504020204" pitchFamily="49" charset="0"/>
              </a:rPr>
              <a:t>2</a:t>
            </a:r>
          </a:p>
          <a:p>
            <a:r>
              <a:rPr lang="ru-RU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1/2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85070" y="552938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Lucida Console" panose="020B0609040504020204" pitchFamily="49" charset="0"/>
              </a:rPr>
              <a:t>10</a:t>
            </a:r>
            <a:endParaRPr lang="ru-RU" sz="2000" dirty="0">
              <a:latin typeface="Lucida Console" panose="020B0609040504020204" pitchFamily="49" charset="0"/>
            </a:endParaRPr>
          </a:p>
          <a:p>
            <a:r>
              <a:rPr lang="en-US" sz="2000" dirty="0">
                <a:latin typeface="Lucida Console" panose="020B0609040504020204" pitchFamily="49" charset="0"/>
              </a:rPr>
              <a:t>7</a:t>
            </a:r>
          </a:p>
          <a:p>
            <a:r>
              <a:rPr lang="ru-RU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10</a:t>
            </a:r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/7</a:t>
            </a:r>
            <a:endParaRPr lang="ru-RU" sz="2000" dirty="0">
              <a:solidFill>
                <a:srgbClr val="FFFF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2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решения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Решена часть задачи</a:t>
            </a:r>
          </a:p>
          <a:p>
            <a:pPr lvl="1"/>
            <a:r>
              <a:rPr lang="ru-RU" dirty="0" smtClean="0"/>
              <a:t>Ввод данных</a:t>
            </a:r>
          </a:p>
          <a:p>
            <a:pPr lvl="1"/>
            <a:r>
              <a:rPr lang="ru-RU" dirty="0" smtClean="0"/>
              <a:t>Печать дроби</a:t>
            </a:r>
          </a:p>
          <a:p>
            <a:r>
              <a:rPr lang="ru-RU" dirty="0" smtClean="0"/>
              <a:t>Многое не сделано</a:t>
            </a:r>
          </a:p>
          <a:p>
            <a:pPr lvl="1"/>
            <a:r>
              <a:rPr lang="ru-RU" dirty="0" smtClean="0"/>
              <a:t>Обработка ошибок</a:t>
            </a:r>
          </a:p>
          <a:p>
            <a:pPr lvl="1"/>
            <a:r>
              <a:rPr lang="ru-RU" dirty="0" smtClean="0"/>
              <a:t>Приведение дроби к нужному виду</a:t>
            </a:r>
          </a:p>
          <a:p>
            <a:r>
              <a:rPr lang="ru-RU" dirty="0" smtClean="0"/>
              <a:t>Зато сделано самое главное:</a:t>
            </a:r>
          </a:p>
          <a:p>
            <a:pPr lvl="1"/>
            <a:r>
              <a:rPr lang="ru-RU" dirty="0" smtClean="0"/>
              <a:t>У нас есть программа и она работает!</a:t>
            </a:r>
          </a:p>
          <a:p>
            <a:pPr lvl="2"/>
            <a:r>
              <a:rPr lang="ru-RU" dirty="0" smtClean="0"/>
              <a:t>Проходит 20% «хороших» и 0% «плохих» тестов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70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0551" y="2691442"/>
            <a:ext cx="3312543" cy="4054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0551" y="4347713"/>
            <a:ext cx="8204799" cy="22601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Приводим к смешанной дроби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0474" y="1854591"/>
            <a:ext cx="83848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Lucida Console" panose="020B0609040504020204" pitchFamily="49" charset="0"/>
              </a:rPr>
              <a:t>PROGRAM </a:t>
            </a:r>
            <a:r>
              <a:rPr lang="ru-RU" dirty="0" err="1">
                <a:latin typeface="Lucida Console" panose="020B0609040504020204" pitchFamily="49" charset="0"/>
              </a:rPr>
              <a:t>Fraction</a:t>
            </a:r>
            <a:r>
              <a:rPr lang="ru-RU" dirty="0">
                <a:latin typeface="Lucida Console" panose="020B0609040504020204" pitchFamily="49" charset="0"/>
              </a:rPr>
              <a:t>(INPUT, OUTPUT);</a:t>
            </a:r>
          </a:p>
          <a:p>
            <a:r>
              <a:rPr lang="ru-RU" dirty="0">
                <a:latin typeface="Lucida Console" panose="020B0609040504020204" pitchFamily="49" charset="0"/>
              </a:rPr>
              <a:t>VAR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,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: INTEGER;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IntegerPart</a:t>
            </a:r>
            <a:r>
              <a:rPr lang="ru-RU" dirty="0">
                <a:latin typeface="Lucida Console" panose="020B0609040504020204" pitchFamily="49" charset="0"/>
              </a:rPr>
              <a:t>: INTEGER;</a:t>
            </a:r>
          </a:p>
          <a:p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dirty="0">
                <a:latin typeface="Lucida Console" panose="020B0609040504020204" pitchFamily="49" charset="0"/>
              </a:rPr>
              <a:t>  READLN(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dirty="0">
                <a:latin typeface="Lucida Console" panose="020B0609040504020204" pitchFamily="49" charset="0"/>
              </a:rPr>
              <a:t>  READLN(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);</a:t>
            </a:r>
          </a:p>
          <a:p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IntegerPart</a:t>
            </a:r>
            <a:r>
              <a:rPr lang="ru-RU" dirty="0">
                <a:latin typeface="Lucida Console" panose="020B0609040504020204" pitchFamily="49" charset="0"/>
              </a:rPr>
              <a:t> :=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 DIV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;</a:t>
            </a:r>
          </a:p>
          <a:p>
            <a:r>
              <a:rPr lang="ru-RU" dirty="0">
                <a:latin typeface="Lucida Console" panose="020B0609040504020204" pitchFamily="49" charset="0"/>
              </a:rPr>
              <a:t> 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 :=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 MOD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;</a:t>
            </a:r>
          </a:p>
          <a:p>
            <a:endParaRPr lang="ru-RU" dirty="0">
              <a:latin typeface="Lucida Console" panose="020B0609040504020204" pitchFamily="49" charset="0"/>
            </a:endParaRPr>
          </a:p>
          <a:p>
            <a:r>
              <a:rPr lang="ru-RU" dirty="0">
                <a:latin typeface="Lucida Console" panose="020B0609040504020204" pitchFamily="49" charset="0"/>
              </a:rPr>
              <a:t>  IF </a:t>
            </a:r>
            <a:r>
              <a:rPr lang="ru-RU" dirty="0" err="1">
                <a:latin typeface="Lucida Console" panose="020B0609040504020204" pitchFamily="49" charset="0"/>
              </a:rPr>
              <a:t>IntegerPart</a:t>
            </a:r>
            <a:r>
              <a:rPr lang="ru-RU" dirty="0">
                <a:latin typeface="Lucida Console" panose="020B0609040504020204" pitchFamily="49" charset="0"/>
              </a:rPr>
              <a:t> = 0</a:t>
            </a:r>
          </a:p>
          <a:p>
            <a:r>
              <a:rPr lang="ru-RU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WRITELN(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, '/',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)</a:t>
            </a:r>
          </a:p>
          <a:p>
            <a:r>
              <a:rPr lang="ru-RU" dirty="0">
                <a:latin typeface="Lucida Console" panose="020B0609040504020204" pitchFamily="49" charset="0"/>
              </a:rPr>
              <a:t>  ELSE</a:t>
            </a:r>
          </a:p>
          <a:p>
            <a:r>
              <a:rPr lang="ru-RU" dirty="0">
                <a:latin typeface="Lucida Console" panose="020B0609040504020204" pitchFamily="49" charset="0"/>
              </a:rPr>
              <a:t>    WRITELN(</a:t>
            </a:r>
            <a:r>
              <a:rPr lang="ru-RU" dirty="0" err="1">
                <a:latin typeface="Lucida Console" panose="020B0609040504020204" pitchFamily="49" charset="0"/>
              </a:rPr>
              <a:t>IntegerPart</a:t>
            </a:r>
            <a:r>
              <a:rPr lang="ru-RU" dirty="0">
                <a:latin typeface="Lucida Console" panose="020B0609040504020204" pitchFamily="49" charset="0"/>
              </a:rPr>
              <a:t>, ' ', </a:t>
            </a:r>
            <a:r>
              <a:rPr lang="ru-RU" dirty="0" err="1">
                <a:latin typeface="Lucida Console" panose="020B0609040504020204" pitchFamily="49" charset="0"/>
              </a:rPr>
              <a:t>Numerator</a:t>
            </a:r>
            <a:r>
              <a:rPr lang="ru-RU" dirty="0">
                <a:latin typeface="Lucida Console" panose="020B0609040504020204" pitchFamily="49" charset="0"/>
              </a:rPr>
              <a:t>, '/', </a:t>
            </a:r>
            <a:r>
              <a:rPr lang="ru-RU" dirty="0" err="1">
                <a:latin typeface="Lucida Console" panose="020B0609040504020204" pitchFamily="49" charset="0"/>
              </a:rPr>
              <a:t>Denominator</a:t>
            </a:r>
            <a:r>
              <a:rPr lang="ru-RU" dirty="0">
                <a:latin typeface="Lucida Console" panose="020B0609040504020204" pitchFamily="49" charset="0"/>
              </a:rPr>
              <a:t>)</a:t>
            </a:r>
          </a:p>
          <a:p>
            <a:r>
              <a:rPr lang="ru-RU" dirty="0">
                <a:latin typeface="Lucida Console" panose="020B0609040504020204" pitchFamily="49" charset="0"/>
              </a:rPr>
              <a:t>END.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57667" y="185459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Lucida Console" panose="020B0609040504020204" pitchFamily="49" charset="0"/>
              </a:rPr>
              <a:t>10</a:t>
            </a:r>
            <a:endParaRPr lang="ru-RU" sz="2000" dirty="0">
              <a:latin typeface="Lucida Console" panose="020B0609040504020204" pitchFamily="49" charset="0"/>
            </a:endParaRPr>
          </a:p>
          <a:p>
            <a:r>
              <a:rPr lang="en-US" sz="2000" dirty="0">
                <a:latin typeface="Lucida Console" panose="020B0609040504020204" pitchFamily="49" charset="0"/>
              </a:rPr>
              <a:t>7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1 3/7</a:t>
            </a:r>
            <a:endParaRPr lang="ru-RU" sz="2000" dirty="0">
              <a:solidFill>
                <a:srgbClr val="FFFF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5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0552" y="6228272"/>
            <a:ext cx="2165229" cy="3105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0552" y="2087463"/>
            <a:ext cx="7556740" cy="2260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Выносим вывод дроби в процедуру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1193" y="2087463"/>
            <a:ext cx="860161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latin typeface="Lucida Console" panose="020B0609040504020204" pitchFamily="49" charset="0"/>
              </a:rPr>
              <a:t>{Выводит смешанную дробь на экран}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PROCEDURE </a:t>
            </a:r>
            <a:r>
              <a:rPr lang="ru-RU" sz="1600" dirty="0" err="1">
                <a:latin typeface="Lucida Console" panose="020B0609040504020204" pitchFamily="49" charset="0"/>
              </a:rPr>
              <a:t>PrintFraction</a:t>
            </a:r>
            <a:r>
              <a:rPr lang="ru-RU" sz="1600" dirty="0">
                <a:latin typeface="Lucida Console" panose="020B0609040504020204" pitchFamily="49" charset="0"/>
              </a:rPr>
              <a:t>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IF </a:t>
            </a:r>
            <a:r>
              <a:rPr lang="ru-RU" sz="1600" dirty="0" err="1">
                <a:latin typeface="Lucida Console" panose="020B0609040504020204" pitchFamily="49" charset="0"/>
              </a:rPr>
              <a:t>IntegerPart</a:t>
            </a:r>
            <a:r>
              <a:rPr lang="ru-RU" sz="1600" dirty="0">
                <a:latin typeface="Lucida Console" panose="020B0609040504020204" pitchFamily="49" charset="0"/>
              </a:rPr>
              <a:t> = 0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THEN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WRITELN(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'/',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ELSE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  WRITELN(</a:t>
            </a:r>
            <a:r>
              <a:rPr lang="ru-RU" sz="1600" dirty="0" err="1">
                <a:latin typeface="Lucida Console" panose="020B0609040504020204" pitchFamily="49" charset="0"/>
              </a:rPr>
              <a:t>IntegerPart</a:t>
            </a:r>
            <a:r>
              <a:rPr lang="ru-RU" sz="1600" dirty="0">
                <a:latin typeface="Lucida Console" panose="020B0609040504020204" pitchFamily="49" charset="0"/>
              </a:rPr>
              <a:t>, ' ',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, '/',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)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END;</a:t>
            </a:r>
          </a:p>
          <a:p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BEGIN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READLN(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);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READLN(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);</a:t>
            </a:r>
          </a:p>
          <a:p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IntegerPart</a:t>
            </a:r>
            <a:r>
              <a:rPr lang="ru-RU" sz="1600" dirty="0">
                <a:latin typeface="Lucida Console" panose="020B0609040504020204" pitchFamily="49" charset="0"/>
              </a:rPr>
              <a:t> :=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 DIV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;</a:t>
            </a: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 := </a:t>
            </a:r>
            <a:r>
              <a:rPr lang="ru-RU" sz="1600" dirty="0" err="1">
                <a:latin typeface="Lucida Console" panose="020B0609040504020204" pitchFamily="49" charset="0"/>
              </a:rPr>
              <a:t>Numerator</a:t>
            </a:r>
            <a:r>
              <a:rPr lang="ru-RU" sz="1600" dirty="0">
                <a:latin typeface="Lucida Console" panose="020B0609040504020204" pitchFamily="49" charset="0"/>
              </a:rPr>
              <a:t> MOD </a:t>
            </a:r>
            <a:r>
              <a:rPr lang="ru-RU" sz="1600" dirty="0" err="1">
                <a:latin typeface="Lucida Console" panose="020B0609040504020204" pitchFamily="49" charset="0"/>
              </a:rPr>
              <a:t>Denominator</a:t>
            </a:r>
            <a:r>
              <a:rPr lang="ru-RU" sz="1600" dirty="0">
                <a:latin typeface="Lucida Console" panose="020B0609040504020204" pitchFamily="49" charset="0"/>
              </a:rPr>
              <a:t>;</a:t>
            </a:r>
          </a:p>
          <a:p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  </a:t>
            </a:r>
            <a:r>
              <a:rPr lang="ru-RU" sz="1600" dirty="0" err="1">
                <a:latin typeface="Lucida Console" panose="020B0609040504020204" pitchFamily="49" charset="0"/>
              </a:rPr>
              <a:t>PrintFraction</a:t>
            </a:r>
            <a:endParaRPr lang="ru-RU" sz="1600" dirty="0">
              <a:latin typeface="Lucida Console" panose="020B0609040504020204" pitchFamily="49" charset="0"/>
            </a:endParaRPr>
          </a:p>
          <a:p>
            <a:r>
              <a:rPr lang="ru-RU" sz="1600" dirty="0">
                <a:latin typeface="Lucida Console" panose="020B0609040504020204" pitchFamily="49" charset="0"/>
              </a:rPr>
              <a:t>END.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35047" y="5523161"/>
            <a:ext cx="2337760" cy="101566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Lucida Console" panose="020B0609040504020204" pitchFamily="49" charset="0"/>
              </a:rPr>
              <a:t>10</a:t>
            </a:r>
            <a:endParaRPr lang="ru-RU" sz="2000" dirty="0">
              <a:latin typeface="Lucida Console" panose="020B0609040504020204" pitchFamily="49" charset="0"/>
            </a:endParaRPr>
          </a:p>
          <a:p>
            <a:r>
              <a:rPr lang="en-US" sz="2000" dirty="0">
                <a:latin typeface="Lucida Console" panose="020B0609040504020204" pitchFamily="49" charset="0"/>
              </a:rPr>
              <a:t>7</a:t>
            </a:r>
          </a:p>
          <a:p>
            <a:r>
              <a:rPr lang="en-US" sz="2000" dirty="0">
                <a:solidFill>
                  <a:srgbClr val="FFFF00"/>
                </a:solidFill>
                <a:latin typeface="Lucida Console" panose="020B0609040504020204" pitchFamily="49" charset="0"/>
              </a:rPr>
              <a:t>1 3/7</a:t>
            </a:r>
            <a:endParaRPr lang="ru-RU" sz="2000" dirty="0">
              <a:solidFill>
                <a:srgbClr val="FFFF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99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d12bd882bf065e040883a3517e1e7d8d55083e6"/>
  <p:tag name="ISPRING_RESOURCE_PATHS_HASH_PRESENTER" val="8ee43a1838bb8bd1a5ab7f30c9a941e1b2127f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</TotalTime>
  <Words>2367</Words>
  <Application>Microsoft Office PowerPoint</Application>
  <PresentationFormat>On-screen Show (4:3)</PresentationFormat>
  <Paragraphs>626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Calibri Light</vt:lpstr>
      <vt:lpstr>Cambria Math</vt:lpstr>
      <vt:lpstr>Comic Sans MS</vt:lpstr>
      <vt:lpstr>Consolas</vt:lpstr>
      <vt:lpstr>Lucida Console</vt:lpstr>
      <vt:lpstr>Тема Office</vt:lpstr>
      <vt:lpstr>Задание №2</vt:lpstr>
      <vt:lpstr>Постановка задачи</vt:lpstr>
      <vt:lpstr>Примеры</vt:lpstr>
      <vt:lpstr>Задачи, которые нужно решить</vt:lpstr>
      <vt:lpstr>Создание программы по шагам</vt:lpstr>
      <vt:lpstr>Простейшая программа</vt:lpstr>
      <vt:lpstr>Анализ решения</vt:lpstr>
      <vt:lpstr>Приводим к смешанной дроби</vt:lpstr>
      <vt:lpstr>Выносим вывод дроби в процедуру</vt:lpstr>
      <vt:lpstr>Анализ решения</vt:lpstr>
      <vt:lpstr>Избавляемся от глобальных переменных при печати</vt:lpstr>
      <vt:lpstr>Сокращаем дробь</vt:lpstr>
      <vt:lpstr>Упрощаем дробь «в лоб»</vt:lpstr>
      <vt:lpstr>Программа</vt:lpstr>
      <vt:lpstr>Анализ решения</vt:lpstr>
      <vt:lpstr>Алгоритм Эвклида по поиску НОД</vt:lpstr>
      <vt:lpstr>PowerPoint Presentation</vt:lpstr>
      <vt:lpstr>Улучшаем печать дроби</vt:lpstr>
      <vt:lpstr>Улучшенный вывод дроби</vt:lpstr>
      <vt:lpstr>Добавляем обработку ошибок</vt:lpstr>
      <vt:lpstr>PowerPoint Presentation</vt:lpstr>
      <vt:lpstr>PowerPoint Presentation</vt:lpstr>
      <vt:lpstr>Спустя несколько минут после сдачи программы на проверку</vt:lpstr>
      <vt:lpstr>Исправляем ReadInteger</vt:lpstr>
      <vt:lpstr>Это еще не все!</vt:lpstr>
      <vt:lpstr>Анализ</vt:lpstr>
      <vt:lpstr>Решение</vt:lpstr>
      <vt:lpstr>PowerPoint Presentation</vt:lpstr>
      <vt:lpstr>Тип данных «Смешанная дробь»</vt:lpstr>
      <vt:lpstr>PowerPoint Presentation</vt:lpstr>
      <vt:lpstr>Исходный код решения</vt:lpstr>
      <vt:lpstr>Алгебраическое выражение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Частота встречаемости букв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№2</dc:title>
  <dc:creator>Alexey Malov</dc:creator>
  <cp:lastModifiedBy>Alexey Malov</cp:lastModifiedBy>
  <cp:revision>68</cp:revision>
  <dcterms:created xsi:type="dcterms:W3CDTF">2017-04-07T14:24:15Z</dcterms:created>
  <dcterms:modified xsi:type="dcterms:W3CDTF">2017-04-08T11:09:12Z</dcterms:modified>
</cp:coreProperties>
</file>