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5" r:id="rId4"/>
    <p:sldId id="276" r:id="rId5"/>
    <p:sldId id="258" r:id="rId6"/>
    <p:sldId id="259" r:id="rId7"/>
    <p:sldId id="278" r:id="rId8"/>
    <p:sldId id="260" r:id="rId9"/>
    <p:sldId id="262" r:id="rId10"/>
    <p:sldId id="264" r:id="rId11"/>
    <p:sldId id="263" r:id="rId12"/>
    <p:sldId id="271" r:id="rId13"/>
    <p:sldId id="266" r:id="rId14"/>
    <p:sldId id="274" r:id="rId15"/>
    <p:sldId id="277" r:id="rId16"/>
    <p:sldId id="267" r:id="rId17"/>
    <p:sldId id="269" r:id="rId18"/>
    <p:sldId id="270" r:id="rId19"/>
    <p:sldId id="268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2DD6D10-0C6D-A576-70AA-CAC3CEACD126}" name="Алексей Малов" initials="АМ" userId="5077fe0b17b0642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57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3AAC6-4241-4A39-8043-48870C5189D3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AFDFE-2A44-4045-BC7C-7A0D78A583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FDFE-2A44-4045-BC7C-7A0D78A583C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FDFE-2A44-4045-BC7C-7A0D78A583C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D06A7-1545-4F6F-A3CE-00C50A1825CF}" type="datetimeFigureOut">
              <a:rPr lang="ru-RU" smtClean="0"/>
              <a:pPr/>
              <a:t>09.04.2023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04657-A70B-40CB-9A43-CA03ECC70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Разбор задания №3</a:t>
            </a:r>
            <a:r>
              <a:rPr lang="en-US" dirty="0"/>
              <a:t> (10-11</a:t>
            </a:r>
            <a:r>
              <a:rPr lang="ru-RU" dirty="0" err="1"/>
              <a:t>кл</a:t>
            </a:r>
            <a:r>
              <a:rPr lang="ru-RU" dirty="0"/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Телефонный справочник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Хорошее решение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Вводим тип «сотрудник»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PROGRAM </a:t>
            </a:r>
            <a:r>
              <a:rPr lang="en-US" sz="1600" b="1" dirty="0" err="1"/>
              <a:t>PhoneNumbers</a:t>
            </a:r>
            <a:r>
              <a:rPr lang="en-US" sz="1600" dirty="0"/>
              <a:t>(INPUT, OUTPUT); </a:t>
            </a:r>
          </a:p>
          <a:p>
            <a:pPr marL="0" indent="0">
              <a:buNone/>
            </a:pPr>
            <a:r>
              <a:rPr lang="en-US" sz="1600" dirty="0"/>
              <a:t>CONST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MaxPeople</a:t>
            </a:r>
            <a:r>
              <a:rPr lang="en-US" sz="1600" dirty="0"/>
              <a:t> = 100;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MaxPhones</a:t>
            </a:r>
            <a:r>
              <a:rPr lang="en-US" sz="1600" dirty="0"/>
              <a:t> = 10;</a:t>
            </a:r>
          </a:p>
          <a:p>
            <a:pPr marL="0" indent="0">
              <a:buNone/>
            </a:pPr>
            <a:r>
              <a:rPr lang="ru-RU" sz="1600" dirty="0"/>
              <a:t>  </a:t>
            </a:r>
          </a:p>
          <a:p>
            <a:pPr marL="0" indent="0">
              <a:buNone/>
            </a:pPr>
            <a:r>
              <a:rPr lang="en-US" sz="1600" dirty="0"/>
              <a:t>TYPE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PhoneType</a:t>
            </a:r>
            <a:r>
              <a:rPr lang="en-US" sz="1600" dirty="0"/>
              <a:t> = LONGINT;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PhonesType</a:t>
            </a:r>
            <a:r>
              <a:rPr lang="en-US" sz="1600" dirty="0"/>
              <a:t> = ARRAY[1 .. </a:t>
            </a:r>
            <a:r>
              <a:rPr lang="en-US" sz="1600" dirty="0" err="1"/>
              <a:t>MaxPhones</a:t>
            </a:r>
            <a:r>
              <a:rPr lang="en-US" sz="1600" dirty="0"/>
              <a:t>] OF </a:t>
            </a:r>
            <a:r>
              <a:rPr lang="en-US" sz="1600" dirty="0" err="1"/>
              <a:t>PhoneType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>
                <a:highlight>
                  <a:srgbClr val="FFFF00"/>
                </a:highlight>
              </a:rPr>
              <a:t>  </a:t>
            </a:r>
            <a:r>
              <a:rPr lang="en-US" sz="1600" dirty="0" err="1">
                <a:highlight>
                  <a:srgbClr val="FFFF00"/>
                </a:highlight>
              </a:rPr>
              <a:t>PersonType</a:t>
            </a:r>
            <a:r>
              <a:rPr lang="en-US" sz="1600" dirty="0">
                <a:highlight>
                  <a:srgbClr val="FFFF00"/>
                </a:highlight>
              </a:rPr>
              <a:t> = </a:t>
            </a:r>
            <a:r>
              <a:rPr lang="en-US" sz="1600" b="1" dirty="0">
                <a:highlight>
                  <a:srgbClr val="FFFF00"/>
                </a:highlight>
              </a:rPr>
              <a:t>RECORD</a:t>
            </a:r>
          </a:p>
          <a:p>
            <a:pPr marL="0" indent="0">
              <a:buNone/>
            </a:pPr>
            <a:r>
              <a:rPr lang="en-US" sz="1600" b="1" dirty="0">
                <a:highlight>
                  <a:srgbClr val="FFFF00"/>
                </a:highlight>
              </a:rPr>
              <a:t>    Name: STRING;</a:t>
            </a:r>
          </a:p>
          <a:p>
            <a:pPr marL="0" indent="0">
              <a:buNone/>
            </a:pPr>
            <a:r>
              <a:rPr lang="en-US" sz="1600" b="1" dirty="0">
                <a:highlight>
                  <a:srgbClr val="FFFF00"/>
                </a:highlight>
              </a:rPr>
              <a:t>    Phones: </a:t>
            </a:r>
            <a:r>
              <a:rPr lang="en-US" sz="1600" b="1" dirty="0" err="1">
                <a:highlight>
                  <a:srgbClr val="FFFF00"/>
                </a:highlight>
              </a:rPr>
              <a:t>PhonesType</a:t>
            </a:r>
            <a:r>
              <a:rPr lang="en-US" sz="1600" b="1" dirty="0">
                <a:highlight>
                  <a:srgbClr val="FFFF00"/>
                </a:highlight>
              </a:rPr>
              <a:t>;</a:t>
            </a:r>
          </a:p>
          <a:p>
            <a:pPr marL="0" indent="0">
              <a:buNone/>
            </a:pPr>
            <a:r>
              <a:rPr lang="en-US" sz="1600" b="1" dirty="0">
                <a:highlight>
                  <a:srgbClr val="FFFF00"/>
                </a:highlight>
              </a:rPr>
              <a:t>    </a:t>
            </a:r>
            <a:r>
              <a:rPr lang="en-US" sz="1600" b="1" dirty="0" err="1">
                <a:highlight>
                  <a:srgbClr val="FFFF00"/>
                </a:highlight>
              </a:rPr>
              <a:t>NumPhones</a:t>
            </a:r>
            <a:r>
              <a:rPr lang="en-US" sz="1600" b="1" dirty="0">
                <a:highlight>
                  <a:srgbClr val="FFFF00"/>
                </a:highlight>
              </a:rPr>
              <a:t>: INTEGER</a:t>
            </a:r>
          </a:p>
          <a:p>
            <a:pPr marL="0" indent="0">
              <a:buNone/>
            </a:pPr>
            <a:r>
              <a:rPr lang="en-US" sz="1600" b="1" dirty="0">
                <a:highlight>
                  <a:srgbClr val="FFFF00"/>
                </a:highlight>
              </a:rPr>
              <a:t>  END;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PeopleType</a:t>
            </a:r>
            <a:r>
              <a:rPr lang="en-US" sz="1600" dirty="0"/>
              <a:t> = ARRAY [1 .. </a:t>
            </a:r>
            <a:r>
              <a:rPr lang="en-US" sz="1600" dirty="0" err="1"/>
              <a:t>MaxPeople</a:t>
            </a:r>
            <a:r>
              <a:rPr lang="en-US" sz="1600" dirty="0"/>
              <a:t>] OF </a:t>
            </a:r>
            <a:r>
              <a:rPr lang="en-US" sz="1600" dirty="0" err="1"/>
              <a:t>PersonType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en-US" sz="1600" dirty="0"/>
              <a:t>VAR</a:t>
            </a:r>
          </a:p>
          <a:p>
            <a:pPr marL="0" indent="0">
              <a:buNone/>
            </a:pPr>
            <a:r>
              <a:rPr lang="en-US" sz="1600" dirty="0"/>
              <a:t>  People: </a:t>
            </a:r>
            <a:r>
              <a:rPr lang="en-US" sz="1600" dirty="0" err="1"/>
              <a:t>PeopleType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NumPeople</a:t>
            </a:r>
            <a:r>
              <a:rPr lang="en-US" sz="1600" dirty="0"/>
              <a:t>: INTEGER;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Основная программа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BEGIN</a:t>
            </a:r>
          </a:p>
          <a:p>
            <a:pPr marL="0" indent="0">
              <a:buNone/>
            </a:pPr>
            <a:r>
              <a:rPr lang="en-US" dirty="0"/>
              <a:t>  IF</a:t>
            </a:r>
            <a:r>
              <a:rPr lang="en-US" b="1" dirty="0"/>
              <a:t> </a:t>
            </a:r>
            <a:r>
              <a:rPr lang="en-US" b="1" dirty="0" err="1"/>
              <a:t>ReadPeople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  THEN</a:t>
            </a:r>
          </a:p>
          <a:p>
            <a:pPr marL="0" indent="0">
              <a:buNone/>
            </a:pPr>
            <a:r>
              <a:rPr lang="en-US" dirty="0"/>
              <a:t>    BEGIN</a:t>
            </a:r>
          </a:p>
          <a:p>
            <a:pPr marL="0" indent="0">
              <a:buNone/>
            </a:pPr>
            <a:r>
              <a:rPr lang="en-US" b="1" dirty="0"/>
              <a:t>      </a:t>
            </a:r>
            <a:r>
              <a:rPr lang="en-US" b="1" dirty="0" err="1"/>
              <a:t>SortPeople</a:t>
            </a:r>
            <a:r>
              <a:rPr lang="en-US" b="1" dirty="0"/>
              <a:t>;</a:t>
            </a:r>
          </a:p>
          <a:p>
            <a:pPr marL="0" indent="0">
              <a:buNone/>
            </a:pPr>
            <a:r>
              <a:rPr lang="en-US" b="1" dirty="0"/>
              <a:t>      </a:t>
            </a:r>
            <a:r>
              <a:rPr lang="en-US" b="1" dirty="0" err="1"/>
              <a:t>SortPeoplePhones</a:t>
            </a:r>
            <a:r>
              <a:rPr lang="en-US" b="1" dirty="0"/>
              <a:t>;</a:t>
            </a:r>
          </a:p>
          <a:p>
            <a:pPr marL="0" indent="0">
              <a:buNone/>
            </a:pPr>
            <a:r>
              <a:rPr lang="en-US" b="1" dirty="0"/>
              <a:t>      </a:t>
            </a:r>
            <a:r>
              <a:rPr lang="en-US" b="1" dirty="0" err="1"/>
              <a:t>PrintPeople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    END</a:t>
            </a:r>
          </a:p>
          <a:p>
            <a:pPr marL="0" indent="0">
              <a:buNone/>
            </a:pPr>
            <a:r>
              <a:rPr lang="en-US" dirty="0"/>
              <a:t>  ELSE</a:t>
            </a:r>
          </a:p>
          <a:p>
            <a:pPr marL="0" indent="0">
              <a:buNone/>
            </a:pPr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WRITELN('ERROR')</a:t>
            </a:r>
          </a:p>
          <a:p>
            <a:pPr marL="0" indent="0">
              <a:buNone/>
            </a:pPr>
            <a:r>
              <a:rPr lang="en-US" dirty="0"/>
              <a:t>END.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Функция ввода сотрудников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1" y="1630536"/>
            <a:ext cx="40005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FUNCTION </a:t>
            </a:r>
            <a:r>
              <a:rPr lang="en-US" sz="1600" b="1" dirty="0" err="1"/>
              <a:t>ReadPeople</a:t>
            </a:r>
            <a:r>
              <a:rPr lang="en-US" sz="1600" dirty="0"/>
              <a:t>: BOOLEAN;</a:t>
            </a:r>
          </a:p>
          <a:p>
            <a:pPr marL="0" indent="0">
              <a:buNone/>
            </a:pPr>
            <a:r>
              <a:rPr lang="en-US" sz="1600" dirty="0"/>
              <a:t>VAR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PhoneIndex</a:t>
            </a:r>
            <a:r>
              <a:rPr lang="en-US" sz="1600" dirty="0"/>
              <a:t>, </a:t>
            </a:r>
            <a:r>
              <a:rPr lang="en-US" sz="1600" dirty="0" err="1"/>
              <a:t>NumPhones</a:t>
            </a:r>
            <a:r>
              <a:rPr lang="en-US" sz="1600" dirty="0"/>
              <a:t>, </a:t>
            </a:r>
            <a:r>
              <a:rPr lang="en-US" sz="1600" dirty="0" err="1"/>
              <a:t>SpacePos</a:t>
            </a:r>
            <a:r>
              <a:rPr lang="en-US" sz="1600" dirty="0"/>
              <a:t>: INTEGER;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PhoneNum</a:t>
            </a:r>
            <a:r>
              <a:rPr lang="en-US" sz="1600" dirty="0"/>
              <a:t>: </a:t>
            </a:r>
            <a:r>
              <a:rPr lang="en-US" sz="1600" dirty="0" err="1"/>
              <a:t>PhoneType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/>
              <a:t>  Entry, Name, </a:t>
            </a:r>
            <a:r>
              <a:rPr lang="en-US" sz="1600" dirty="0" err="1"/>
              <a:t>PhoneStr</a:t>
            </a:r>
            <a:r>
              <a:rPr lang="en-US" sz="1600" dirty="0"/>
              <a:t>: STRING;</a:t>
            </a:r>
          </a:p>
          <a:p>
            <a:pPr marL="0" indent="0">
              <a:buNone/>
            </a:pPr>
            <a:r>
              <a:rPr lang="en-US" sz="1600" dirty="0"/>
              <a:t>BEGIN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dirty="0" err="1"/>
              <a:t>NumPeople</a:t>
            </a:r>
            <a:r>
              <a:rPr lang="en-US" sz="1600" dirty="0"/>
              <a:t> := 0;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b="1" dirty="0" err="1"/>
              <a:t>ReadPeople</a:t>
            </a:r>
            <a:r>
              <a:rPr lang="en-US" sz="1600" dirty="0"/>
              <a:t> := FALSE;</a:t>
            </a:r>
          </a:p>
          <a:p>
            <a:pPr marL="0" indent="0">
              <a:buNone/>
            </a:pPr>
            <a:r>
              <a:rPr lang="en-US" sz="1600" dirty="0"/>
              <a:t>  READLN(</a:t>
            </a:r>
            <a:r>
              <a:rPr lang="en-US" sz="1600" dirty="0" err="1"/>
              <a:t>NumPhones</a:t>
            </a:r>
            <a:r>
              <a:rPr lang="en-US" sz="1600" dirty="0"/>
              <a:t>);</a:t>
            </a:r>
          </a:p>
          <a:p>
            <a:pPr marL="0" indent="0">
              <a:buNone/>
            </a:pPr>
            <a:r>
              <a:rPr lang="en-US" sz="1600" dirty="0"/>
              <a:t>  IF (</a:t>
            </a:r>
            <a:r>
              <a:rPr lang="en-US" sz="1600" dirty="0" err="1"/>
              <a:t>NumPhones</a:t>
            </a:r>
            <a:r>
              <a:rPr lang="en-US" sz="1600" dirty="0"/>
              <a:t> &gt; 500) OR (</a:t>
            </a:r>
            <a:r>
              <a:rPr lang="en-US" sz="1600" dirty="0" err="1"/>
              <a:t>NumPhones</a:t>
            </a:r>
            <a:r>
              <a:rPr lang="en-US" sz="1600" dirty="0"/>
              <a:t> &lt; 0)</a:t>
            </a:r>
          </a:p>
          <a:p>
            <a:pPr marL="0" indent="0">
              <a:buNone/>
            </a:pPr>
            <a:r>
              <a:rPr lang="en-US" sz="1600" dirty="0"/>
              <a:t>  THEN</a:t>
            </a:r>
          </a:p>
          <a:p>
            <a:pPr marL="0" indent="0">
              <a:buNone/>
            </a:pPr>
            <a:r>
              <a:rPr lang="en-US" sz="1600" dirty="0"/>
              <a:t>    </a:t>
            </a:r>
            <a:r>
              <a:rPr lang="en-US" sz="1600" dirty="0">
                <a:solidFill>
                  <a:srgbClr val="FF0000"/>
                </a:solidFill>
              </a:rPr>
              <a:t>EXIT</a:t>
            </a:r>
            <a:r>
              <a:rPr lang="en-US" sz="1600" dirty="0"/>
              <a:t>;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643050"/>
            <a:ext cx="468052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FOR </a:t>
            </a:r>
            <a:r>
              <a:rPr lang="en-US" sz="1600" dirty="0" err="1"/>
              <a:t>PhoneIndex</a:t>
            </a:r>
            <a:r>
              <a:rPr lang="en-US" sz="1600" dirty="0"/>
              <a:t> := 1 TO </a:t>
            </a:r>
            <a:r>
              <a:rPr lang="en-US" sz="1600" dirty="0" err="1"/>
              <a:t>NumPhones</a:t>
            </a:r>
            <a:endParaRPr lang="en-US" sz="1600" dirty="0"/>
          </a:p>
          <a:p>
            <a:pPr marL="0" indent="0">
              <a:buNone/>
            </a:pPr>
            <a:r>
              <a:rPr lang="en-US" sz="1600" dirty="0"/>
              <a:t>  DO</a:t>
            </a:r>
          </a:p>
          <a:p>
            <a:pPr marL="0" indent="0">
              <a:buNone/>
            </a:pPr>
            <a:r>
              <a:rPr lang="en-US" sz="1600" dirty="0"/>
              <a:t>    BEGIN</a:t>
            </a:r>
          </a:p>
          <a:p>
            <a:pPr marL="0" indent="0">
              <a:buNone/>
            </a:pPr>
            <a:r>
              <a:rPr lang="en-US" sz="1600" dirty="0"/>
              <a:t>      IF NOT </a:t>
            </a:r>
            <a:r>
              <a:rPr lang="en-US" sz="1600" b="1" dirty="0" err="1"/>
              <a:t>ReadPhoneAndName</a:t>
            </a:r>
            <a:r>
              <a:rPr lang="en-US" sz="1600" dirty="0"/>
              <a:t>(</a:t>
            </a:r>
            <a:r>
              <a:rPr lang="en-US" sz="1600" dirty="0" err="1"/>
              <a:t>PhoneNum</a:t>
            </a:r>
            <a:r>
              <a:rPr lang="en-US" sz="1600" dirty="0"/>
              <a:t>, Name)</a:t>
            </a:r>
          </a:p>
          <a:p>
            <a:pPr marL="0" indent="0">
              <a:buNone/>
            </a:pPr>
            <a:r>
              <a:rPr lang="en-US" sz="1600" dirty="0"/>
              <a:t>      THEN</a:t>
            </a:r>
          </a:p>
          <a:p>
            <a:pPr marL="0" indent="0">
              <a:buNone/>
            </a:pPr>
            <a:r>
              <a:rPr lang="en-US" sz="1600" dirty="0"/>
              <a:t>        </a:t>
            </a:r>
            <a:r>
              <a:rPr lang="en-US" sz="1600" dirty="0">
                <a:solidFill>
                  <a:srgbClr val="FF0000"/>
                </a:solidFill>
              </a:rPr>
              <a:t>EXIT</a:t>
            </a:r>
            <a:r>
              <a:rPr lang="en-US" sz="1600" dirty="0"/>
              <a:t>;</a:t>
            </a:r>
          </a:p>
          <a:p>
            <a:pPr marL="0" indent="0">
              <a:buNone/>
            </a:pPr>
            <a:r>
              <a:rPr lang="en-US" sz="1600" dirty="0"/>
              <a:t>      IF NOT </a:t>
            </a:r>
            <a:r>
              <a:rPr lang="en-US" sz="1600" b="1" dirty="0" err="1"/>
              <a:t>AddPerson</a:t>
            </a:r>
            <a:r>
              <a:rPr lang="en-US" sz="1600" dirty="0"/>
              <a:t>(</a:t>
            </a:r>
            <a:r>
              <a:rPr lang="en-US" sz="1600" dirty="0" err="1"/>
              <a:t>PhoneNum</a:t>
            </a:r>
            <a:r>
              <a:rPr lang="en-US" sz="1600" dirty="0"/>
              <a:t>, Name)</a:t>
            </a:r>
          </a:p>
          <a:p>
            <a:pPr marL="0" indent="0">
              <a:buNone/>
            </a:pPr>
            <a:r>
              <a:rPr lang="en-US" sz="1600" dirty="0"/>
              <a:t>      THEN</a:t>
            </a:r>
          </a:p>
          <a:p>
            <a:pPr marL="0" indent="0">
              <a:buNone/>
            </a:pPr>
            <a:r>
              <a:rPr lang="en-US" sz="1600" dirty="0"/>
              <a:t>        </a:t>
            </a:r>
            <a:r>
              <a:rPr lang="en-US" sz="1600" dirty="0">
                <a:solidFill>
                  <a:srgbClr val="FF0000"/>
                </a:solidFill>
              </a:rPr>
              <a:t>EXIT</a:t>
            </a:r>
          </a:p>
          <a:p>
            <a:pPr marL="0" indent="0">
              <a:buNone/>
            </a:pPr>
            <a:r>
              <a:rPr lang="en-US" sz="1600" dirty="0"/>
              <a:t>    END;</a:t>
            </a:r>
          </a:p>
          <a:p>
            <a:pPr marL="0" indent="0">
              <a:buNone/>
            </a:pPr>
            <a:r>
              <a:rPr lang="en-US" sz="1600" dirty="0"/>
              <a:t>  </a:t>
            </a:r>
            <a:r>
              <a:rPr lang="en-US" sz="1600" b="1" dirty="0" err="1"/>
              <a:t>ReadPeople</a:t>
            </a:r>
            <a:r>
              <a:rPr lang="en-US" sz="1600" dirty="0"/>
              <a:t> := TRUE</a:t>
            </a:r>
          </a:p>
          <a:p>
            <a:pPr marL="0" indent="0">
              <a:buNone/>
            </a:pPr>
            <a:r>
              <a:rPr lang="en-US" sz="1600" dirty="0"/>
              <a:t>END;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14298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 обработка ошибок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Добавляем сотрудника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600" y="1643050"/>
            <a:ext cx="389532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FUNCTION </a:t>
            </a:r>
            <a:r>
              <a:rPr lang="en-US" sz="1400" b="1" dirty="0" err="1"/>
              <a:t>AddPerson</a:t>
            </a:r>
            <a:r>
              <a:rPr lang="en-US" sz="1400" dirty="0"/>
              <a:t>(</a:t>
            </a:r>
            <a:r>
              <a:rPr lang="en-US" sz="1400" dirty="0" err="1"/>
              <a:t>PhoneNum</a:t>
            </a:r>
            <a:r>
              <a:rPr lang="en-US" sz="1400" dirty="0"/>
              <a:t>: </a:t>
            </a:r>
            <a:r>
              <a:rPr lang="en-US" sz="1400" dirty="0" err="1"/>
              <a:t>PhoneType</a:t>
            </a:r>
            <a:r>
              <a:rPr lang="en-US" sz="1400" dirty="0"/>
              <a:t>;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                               </a:t>
            </a:r>
            <a:r>
              <a:rPr lang="en-US" sz="1400" dirty="0"/>
              <a:t> Name: STRING): BOOLEAN;</a:t>
            </a:r>
          </a:p>
          <a:p>
            <a:pPr marL="0" indent="0">
              <a:buNone/>
            </a:pPr>
            <a:r>
              <a:rPr lang="en-US" sz="1400" dirty="0"/>
              <a:t>VAR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 err="1"/>
              <a:t>PhoneIndex</a:t>
            </a:r>
            <a:r>
              <a:rPr lang="en-US" sz="1400" dirty="0"/>
              <a:t>, </a:t>
            </a:r>
            <a:r>
              <a:rPr lang="en-US" sz="1400" dirty="0" err="1"/>
              <a:t>PersonPos</a:t>
            </a:r>
            <a:r>
              <a:rPr lang="en-US" sz="1400" dirty="0"/>
              <a:t>: INTEGER;</a:t>
            </a:r>
          </a:p>
          <a:p>
            <a:pPr marL="0" indent="0">
              <a:buNone/>
            </a:pPr>
            <a:r>
              <a:rPr lang="en-US" sz="1400" dirty="0"/>
              <a:t>BEGIN</a:t>
            </a:r>
          </a:p>
          <a:p>
            <a:pPr marL="0" indent="0">
              <a:buNone/>
            </a:pPr>
            <a:r>
              <a:rPr lang="en-US" sz="1400" b="1" dirty="0"/>
              <a:t>  </a:t>
            </a:r>
            <a:r>
              <a:rPr lang="en-US" sz="1400" b="1" dirty="0" err="1"/>
              <a:t>AddPerson</a:t>
            </a:r>
            <a:r>
              <a:rPr lang="en-US" sz="1400" b="1" dirty="0"/>
              <a:t> </a:t>
            </a:r>
            <a:r>
              <a:rPr lang="en-US" sz="1400" dirty="0"/>
              <a:t>:= FALSE;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 err="1"/>
              <a:t>PersonPos</a:t>
            </a:r>
            <a:r>
              <a:rPr lang="en-US" sz="1400" dirty="0"/>
              <a:t> := </a:t>
            </a:r>
            <a:r>
              <a:rPr lang="en-US" sz="1400" b="1" dirty="0" err="1"/>
              <a:t>FindPerson</a:t>
            </a:r>
            <a:r>
              <a:rPr lang="en-US" sz="1400" dirty="0"/>
              <a:t>(Name);</a:t>
            </a:r>
          </a:p>
          <a:p>
            <a:pPr marL="0" indent="0">
              <a:buNone/>
            </a:pPr>
            <a:r>
              <a:rPr lang="en-US" sz="1400" dirty="0"/>
              <a:t>  IF </a:t>
            </a:r>
            <a:r>
              <a:rPr lang="en-US" sz="1400" dirty="0" err="1"/>
              <a:t>PersonPos</a:t>
            </a:r>
            <a:r>
              <a:rPr lang="en-US" sz="1400" dirty="0"/>
              <a:t> &lt; 0</a:t>
            </a:r>
          </a:p>
          <a:p>
            <a:pPr marL="0" indent="0">
              <a:buNone/>
            </a:pPr>
            <a:r>
              <a:rPr lang="en-US" sz="1400" dirty="0"/>
              <a:t>  THEN</a:t>
            </a:r>
          </a:p>
          <a:p>
            <a:pPr marL="0" indent="0">
              <a:buNone/>
            </a:pPr>
            <a:r>
              <a:rPr lang="en-US" sz="1400" dirty="0"/>
              <a:t>    BEGIN</a:t>
            </a:r>
          </a:p>
          <a:p>
            <a:pPr marL="0" indent="0">
              <a:buNone/>
            </a:pPr>
            <a:r>
              <a:rPr lang="en-US" sz="1400" dirty="0"/>
              <a:t>      IF </a:t>
            </a:r>
            <a:r>
              <a:rPr lang="en-US" sz="1400" dirty="0" err="1"/>
              <a:t>NumPeople</a:t>
            </a:r>
            <a:r>
              <a:rPr lang="en-US" sz="1400" dirty="0"/>
              <a:t> = </a:t>
            </a:r>
            <a:r>
              <a:rPr lang="en-US" sz="1400" dirty="0" err="1"/>
              <a:t>MaxPeople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    THEN        </a:t>
            </a:r>
          </a:p>
          <a:p>
            <a:pPr marL="0" indent="0">
              <a:buNone/>
            </a:pPr>
            <a:r>
              <a:rPr lang="en-US" sz="1400" dirty="0"/>
              <a:t>        </a:t>
            </a:r>
            <a:r>
              <a:rPr lang="en-US" sz="1400" dirty="0">
                <a:solidFill>
                  <a:srgbClr val="FF0000"/>
                </a:solidFill>
              </a:rPr>
              <a:t>EXIT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INC(</a:t>
            </a:r>
            <a:r>
              <a:rPr lang="en-US" sz="1400" dirty="0" err="1"/>
              <a:t>NumPeople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r>
              <a:rPr lang="en-US" sz="1400" dirty="0"/>
              <a:t>      </a:t>
            </a:r>
            <a:r>
              <a:rPr lang="en-US" sz="1400" dirty="0" err="1"/>
              <a:t>PersonPos</a:t>
            </a:r>
            <a:r>
              <a:rPr lang="en-US" sz="1400" dirty="0"/>
              <a:t> := </a:t>
            </a:r>
            <a:r>
              <a:rPr lang="en-US" sz="1400" dirty="0" err="1"/>
              <a:t>NumPeople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People[</a:t>
            </a:r>
            <a:r>
              <a:rPr lang="en-US" sz="1400" dirty="0" err="1"/>
              <a:t>PersonPos</a:t>
            </a:r>
            <a:r>
              <a:rPr lang="en-US" sz="1400" dirty="0"/>
              <a:t>].</a:t>
            </a:r>
            <a:r>
              <a:rPr lang="en-US" sz="1400" dirty="0" err="1"/>
              <a:t>NumPhones</a:t>
            </a:r>
            <a:r>
              <a:rPr lang="en-US" sz="1400" dirty="0"/>
              <a:t> := 0</a:t>
            </a:r>
          </a:p>
          <a:p>
            <a:pPr marL="0" indent="0">
              <a:buNone/>
            </a:pPr>
            <a:r>
              <a:rPr lang="en-US" sz="1400" dirty="0"/>
              <a:t>    END;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521537"/>
            <a:ext cx="446950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 IF People[</a:t>
            </a:r>
            <a:r>
              <a:rPr lang="en-US" sz="1400" dirty="0" err="1"/>
              <a:t>PersonPos</a:t>
            </a:r>
            <a:r>
              <a:rPr lang="en-US" sz="1400" dirty="0"/>
              <a:t>].</a:t>
            </a:r>
            <a:r>
              <a:rPr lang="en-US" sz="1400" dirty="0" err="1"/>
              <a:t>NumPhones</a:t>
            </a:r>
            <a:r>
              <a:rPr lang="en-US" sz="1400" dirty="0"/>
              <a:t> &lt; </a:t>
            </a:r>
            <a:r>
              <a:rPr lang="en-US" sz="1400" dirty="0" err="1"/>
              <a:t>MaxPhones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  THEN</a:t>
            </a:r>
          </a:p>
          <a:p>
            <a:pPr marL="0" indent="0">
              <a:buNone/>
            </a:pPr>
            <a:r>
              <a:rPr lang="en-US" sz="1400" dirty="0"/>
              <a:t>    BEGIN</a:t>
            </a:r>
          </a:p>
          <a:p>
            <a:pPr marL="0" indent="0">
              <a:buNone/>
            </a:pPr>
            <a:r>
              <a:rPr lang="en-US" sz="1400" dirty="0"/>
              <a:t>      People[</a:t>
            </a:r>
            <a:r>
              <a:rPr lang="en-US" sz="1400" dirty="0" err="1"/>
              <a:t>PersonPos</a:t>
            </a:r>
            <a:r>
              <a:rPr lang="en-US" sz="1400" dirty="0"/>
              <a:t>].Name := Name;</a:t>
            </a:r>
          </a:p>
          <a:p>
            <a:pPr marL="0" indent="0">
              <a:buNone/>
            </a:pPr>
            <a:r>
              <a:rPr lang="en-US" sz="1400" dirty="0"/>
              <a:t>      INC(People[</a:t>
            </a:r>
            <a:r>
              <a:rPr lang="en-US" sz="1400" dirty="0" err="1"/>
              <a:t>PersonPos</a:t>
            </a:r>
            <a:r>
              <a:rPr lang="en-US" sz="1400" dirty="0"/>
              <a:t>].</a:t>
            </a:r>
            <a:r>
              <a:rPr lang="en-US" sz="1400" dirty="0" err="1"/>
              <a:t>NumPhones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r>
              <a:rPr lang="en-US" sz="1400" dirty="0"/>
              <a:t>      </a:t>
            </a:r>
            <a:r>
              <a:rPr lang="en-US" sz="1400" dirty="0" err="1"/>
              <a:t>PhoneIndex</a:t>
            </a:r>
            <a:r>
              <a:rPr lang="en-US" sz="1400" dirty="0"/>
              <a:t> := People[</a:t>
            </a:r>
            <a:r>
              <a:rPr lang="en-US" sz="1400" dirty="0" err="1"/>
              <a:t>PersonPos</a:t>
            </a:r>
            <a:r>
              <a:rPr lang="en-US" sz="1400" dirty="0"/>
              <a:t>].</a:t>
            </a:r>
            <a:r>
              <a:rPr lang="en-US" sz="1400" dirty="0" err="1"/>
              <a:t>NumPhones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People[</a:t>
            </a:r>
            <a:r>
              <a:rPr lang="en-US" sz="1400" dirty="0" err="1"/>
              <a:t>PersonPos</a:t>
            </a:r>
            <a:r>
              <a:rPr lang="en-US" sz="1400" dirty="0"/>
              <a:t>].Phones[</a:t>
            </a:r>
            <a:r>
              <a:rPr lang="en-US" sz="1400" dirty="0" err="1"/>
              <a:t>PhoneIndex</a:t>
            </a:r>
            <a:r>
              <a:rPr lang="en-US" sz="1400" dirty="0"/>
              <a:t>] := </a:t>
            </a:r>
            <a:r>
              <a:rPr lang="en-US" sz="1400" dirty="0" err="1"/>
              <a:t>PhoneNum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    </a:t>
            </a:r>
            <a:r>
              <a:rPr lang="en-US" sz="1400" b="1" dirty="0" err="1"/>
              <a:t>AddPerson</a:t>
            </a:r>
            <a:r>
              <a:rPr lang="en-US" sz="1400" dirty="0"/>
              <a:t> := TRUE</a:t>
            </a:r>
          </a:p>
          <a:p>
            <a:pPr marL="0" indent="0">
              <a:buNone/>
            </a:pPr>
            <a:r>
              <a:rPr lang="en-US" sz="1400" dirty="0"/>
              <a:t>    END</a:t>
            </a:r>
          </a:p>
          <a:p>
            <a:pPr marL="0" indent="0">
              <a:buNone/>
            </a:pPr>
            <a:r>
              <a:rPr lang="en-US" sz="1400" dirty="0"/>
              <a:t>END;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14298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 обработка ошибок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EBCC4E3-A8D2-FB9D-1CAD-4B8E2F6E1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Поиск сотрудника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D8E8DC7-B1EE-6C19-C7FA-61BF73D85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200" dirty="0"/>
              <a:t>FUNCTION </a:t>
            </a:r>
            <a:r>
              <a:rPr lang="en-US" sz="3200" b="1" dirty="0" err="1"/>
              <a:t>FindPerson</a:t>
            </a:r>
            <a:r>
              <a:rPr lang="en-US" sz="3200" dirty="0"/>
              <a:t>(Name: STRING): INTEGER;</a:t>
            </a:r>
          </a:p>
          <a:p>
            <a:pPr marL="0" indent="0">
              <a:buNone/>
            </a:pPr>
            <a:r>
              <a:rPr lang="en-US" sz="3200" dirty="0"/>
              <a:t>VAR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dirty="0" err="1"/>
              <a:t>PersonIndex</a:t>
            </a:r>
            <a:r>
              <a:rPr lang="en-US" sz="3200" dirty="0"/>
              <a:t>: INTEGER;</a:t>
            </a:r>
          </a:p>
          <a:p>
            <a:pPr marL="0" indent="0">
              <a:buNone/>
            </a:pPr>
            <a:r>
              <a:rPr lang="en-US" sz="3200" dirty="0"/>
              <a:t>BEGIN</a:t>
            </a:r>
          </a:p>
          <a:p>
            <a:pPr marL="0" indent="0">
              <a:buNone/>
            </a:pPr>
            <a:r>
              <a:rPr lang="en-US" sz="3200" dirty="0"/>
              <a:t>  FOR </a:t>
            </a:r>
            <a:r>
              <a:rPr lang="en-US" sz="3200" dirty="0" err="1"/>
              <a:t>PersonIndex</a:t>
            </a:r>
            <a:r>
              <a:rPr lang="en-US" sz="3200" dirty="0"/>
              <a:t> := 1 TO </a:t>
            </a:r>
            <a:r>
              <a:rPr lang="en-US" sz="3200" dirty="0" err="1"/>
              <a:t>NumPeople</a:t>
            </a:r>
            <a:endParaRPr lang="en-US" sz="3200" dirty="0"/>
          </a:p>
          <a:p>
            <a:pPr marL="0" indent="0">
              <a:buNone/>
            </a:pPr>
            <a:r>
              <a:rPr lang="en-US" sz="3200" dirty="0"/>
              <a:t>  DO</a:t>
            </a:r>
          </a:p>
          <a:p>
            <a:pPr marL="0" indent="0">
              <a:buNone/>
            </a:pPr>
            <a:r>
              <a:rPr lang="en-US" sz="3200" dirty="0"/>
              <a:t>    IF Name = People[</a:t>
            </a:r>
            <a:r>
              <a:rPr lang="en-US" sz="3200" dirty="0" err="1"/>
              <a:t>PersonIndex</a:t>
            </a:r>
            <a:r>
              <a:rPr lang="en-US" sz="3200" dirty="0"/>
              <a:t>].Name</a:t>
            </a:r>
          </a:p>
          <a:p>
            <a:pPr marL="0" indent="0">
              <a:buNone/>
            </a:pPr>
            <a:r>
              <a:rPr lang="en-US" sz="3200" dirty="0"/>
              <a:t>    THEN</a:t>
            </a:r>
          </a:p>
          <a:p>
            <a:pPr marL="0" indent="0">
              <a:buNone/>
            </a:pPr>
            <a:r>
              <a:rPr lang="en-US" sz="3200" dirty="0"/>
              <a:t>      BEGIN</a:t>
            </a:r>
          </a:p>
          <a:p>
            <a:pPr marL="0" indent="0">
              <a:buNone/>
            </a:pPr>
            <a:r>
              <a:rPr lang="en-US" sz="3200" dirty="0"/>
              <a:t>        </a:t>
            </a:r>
            <a:r>
              <a:rPr lang="en-US" sz="3200" b="1" dirty="0" err="1"/>
              <a:t>FindPerson</a:t>
            </a:r>
            <a:r>
              <a:rPr lang="en-US" sz="3200" dirty="0"/>
              <a:t> := </a:t>
            </a:r>
            <a:r>
              <a:rPr lang="en-US" sz="3200" dirty="0" err="1"/>
              <a:t>PersonIndex</a:t>
            </a:r>
            <a:r>
              <a:rPr lang="en-US" sz="3200" dirty="0"/>
              <a:t>;</a:t>
            </a:r>
          </a:p>
          <a:p>
            <a:pPr marL="0" indent="0">
              <a:buNone/>
            </a:pPr>
            <a:r>
              <a:rPr lang="en-US" sz="3200" dirty="0"/>
              <a:t>        </a:t>
            </a:r>
            <a:r>
              <a:rPr lang="en-US" sz="3200" dirty="0">
                <a:solidFill>
                  <a:srgbClr val="FF0000"/>
                </a:solidFill>
              </a:rPr>
              <a:t>EXIT</a:t>
            </a:r>
          </a:p>
          <a:p>
            <a:pPr marL="0" indent="0">
              <a:buNone/>
            </a:pPr>
            <a:r>
              <a:rPr lang="en-US" sz="3200" dirty="0"/>
              <a:t>      END;</a:t>
            </a:r>
          </a:p>
          <a:p>
            <a:pPr marL="0" indent="0">
              <a:buNone/>
            </a:pPr>
            <a:r>
              <a:rPr lang="en-US" sz="3200" dirty="0"/>
              <a:t>  </a:t>
            </a:r>
            <a:r>
              <a:rPr lang="en-US" sz="3200" b="1" dirty="0" err="1"/>
              <a:t>FindPerson</a:t>
            </a:r>
            <a:r>
              <a:rPr lang="en-US" sz="3200" dirty="0"/>
              <a:t> := </a:t>
            </a:r>
            <a:r>
              <a:rPr lang="en-US" sz="3200" dirty="0">
                <a:solidFill>
                  <a:srgbClr val="FF0000"/>
                </a:solidFill>
              </a:rPr>
              <a:t>-1</a:t>
            </a:r>
          </a:p>
          <a:p>
            <a:pPr marL="0" indent="0">
              <a:buNone/>
            </a:pPr>
            <a:r>
              <a:rPr lang="en-US" sz="3200" dirty="0"/>
              <a:t>END;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781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Чтение сотрудника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752721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/>
              <a:t>FUNCTION </a:t>
            </a:r>
            <a:r>
              <a:rPr lang="en-US" sz="1400" b="1" dirty="0" err="1"/>
              <a:t>ReadPhoneAndName</a:t>
            </a:r>
            <a:r>
              <a:rPr lang="en-US" sz="1400" dirty="0"/>
              <a:t>(VAR Phone: </a:t>
            </a:r>
            <a:r>
              <a:rPr lang="en-US" sz="1400" dirty="0" err="1"/>
              <a:t>PhoneType</a:t>
            </a:r>
            <a:r>
              <a:rPr lang="en-US" sz="1400" dirty="0"/>
              <a:t>; VAR Name: STRING): BOOLEAN;</a:t>
            </a:r>
          </a:p>
          <a:p>
            <a:pPr marL="0" indent="0">
              <a:buNone/>
            </a:pPr>
            <a:r>
              <a:rPr lang="en-US" sz="1400" dirty="0"/>
              <a:t>VAR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 err="1"/>
              <a:t>SpacePos</a:t>
            </a:r>
            <a:r>
              <a:rPr lang="en-US" sz="1400" dirty="0"/>
              <a:t>, </a:t>
            </a:r>
            <a:r>
              <a:rPr lang="en-US" sz="1400" dirty="0">
                <a:solidFill>
                  <a:srgbClr val="FF0000"/>
                </a:solidFill>
              </a:rPr>
              <a:t>Err</a:t>
            </a:r>
            <a:r>
              <a:rPr lang="en-US" sz="1400" dirty="0"/>
              <a:t>: INTEGER;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 err="1"/>
              <a:t>PhoneNum</a:t>
            </a:r>
            <a:r>
              <a:rPr lang="en-US" sz="1400" dirty="0"/>
              <a:t>: </a:t>
            </a:r>
            <a:r>
              <a:rPr lang="en-US" sz="1400" dirty="0" err="1"/>
              <a:t>PhoneType</a:t>
            </a:r>
            <a:r>
              <a:rPr lang="en-US" sz="1400" dirty="0"/>
              <a:t>;</a:t>
            </a:r>
          </a:p>
          <a:p>
            <a:pPr marL="0" indent="0">
              <a:buNone/>
            </a:pPr>
            <a:r>
              <a:rPr lang="en-US" sz="1400" dirty="0"/>
              <a:t>  Entry, </a:t>
            </a:r>
            <a:r>
              <a:rPr lang="en-US" sz="1400" dirty="0" err="1"/>
              <a:t>PhoneStr</a:t>
            </a:r>
            <a:r>
              <a:rPr lang="en-US" sz="1400" dirty="0"/>
              <a:t>: STRING;</a:t>
            </a:r>
          </a:p>
          <a:p>
            <a:pPr marL="0" indent="0">
              <a:buNone/>
            </a:pPr>
            <a:r>
              <a:rPr lang="en-US" sz="1400" dirty="0"/>
              <a:t>BEGIN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b="1" dirty="0" err="1"/>
              <a:t>ReadPhoneAndName</a:t>
            </a:r>
            <a:r>
              <a:rPr lang="en-US" sz="1400" dirty="0"/>
              <a:t> := FALSE;</a:t>
            </a:r>
          </a:p>
          <a:p>
            <a:pPr marL="0" indent="0">
              <a:buNone/>
            </a:pPr>
            <a:r>
              <a:rPr lang="en-US" sz="1400" dirty="0"/>
              <a:t>  READLN(Entry);</a:t>
            </a:r>
          </a:p>
          <a:p>
            <a:pPr marL="0" indent="0">
              <a:buNone/>
            </a:pPr>
            <a:r>
              <a:rPr lang="en-US" sz="1400" dirty="0"/>
              <a:t>  </a:t>
            </a:r>
            <a:r>
              <a:rPr lang="en-US" sz="1400" dirty="0" err="1"/>
              <a:t>SpacePos</a:t>
            </a:r>
            <a:r>
              <a:rPr lang="en-US" sz="1400" dirty="0"/>
              <a:t> := POS(' ', Entry);</a:t>
            </a:r>
          </a:p>
          <a:p>
            <a:pPr marL="0" indent="0">
              <a:buNone/>
            </a:pPr>
            <a:r>
              <a:rPr lang="en-US" sz="1400" dirty="0"/>
              <a:t>  IF </a:t>
            </a:r>
            <a:r>
              <a:rPr lang="en-US" sz="1400" dirty="0" err="1"/>
              <a:t>SpacePos</a:t>
            </a:r>
            <a:r>
              <a:rPr lang="en-US" sz="1400" dirty="0"/>
              <a:t> &lt;&gt; 0</a:t>
            </a:r>
          </a:p>
          <a:p>
            <a:pPr marL="0" indent="0">
              <a:buNone/>
            </a:pPr>
            <a:r>
              <a:rPr lang="en-US" sz="1400" dirty="0"/>
              <a:t>  THEN</a:t>
            </a:r>
          </a:p>
          <a:p>
            <a:pPr marL="0" indent="0">
              <a:buNone/>
            </a:pPr>
            <a:r>
              <a:rPr lang="en-US" sz="1400" dirty="0"/>
              <a:t>    BEGIN</a:t>
            </a:r>
          </a:p>
          <a:p>
            <a:pPr marL="0" indent="0">
              <a:buNone/>
            </a:pPr>
            <a:r>
              <a:rPr lang="en-US" sz="1400" dirty="0"/>
              <a:t>      Name := COPY(Entry, </a:t>
            </a:r>
            <a:r>
              <a:rPr lang="en-US" sz="1400" dirty="0" err="1"/>
              <a:t>SpacePos</a:t>
            </a:r>
            <a:r>
              <a:rPr lang="en-US" sz="1400" dirty="0"/>
              <a:t> + 1, LENGTH(Entry) - </a:t>
            </a:r>
            <a:r>
              <a:rPr lang="en-US" sz="1400" dirty="0" err="1"/>
              <a:t>SpacePos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r>
              <a:rPr lang="en-US" sz="1400" dirty="0"/>
              <a:t>      </a:t>
            </a:r>
            <a:r>
              <a:rPr lang="en-US" sz="1400" dirty="0" err="1"/>
              <a:t>PhoneStr</a:t>
            </a:r>
            <a:r>
              <a:rPr lang="en-US" sz="1400" dirty="0"/>
              <a:t> := COPY(Entry, 1, </a:t>
            </a:r>
            <a:r>
              <a:rPr lang="en-US" sz="1400" dirty="0" err="1"/>
              <a:t>SpacePos</a:t>
            </a:r>
            <a:r>
              <a:rPr lang="en-US" sz="1400" dirty="0"/>
              <a:t> - 1);</a:t>
            </a:r>
          </a:p>
          <a:p>
            <a:pPr marL="0" indent="0">
              <a:buNone/>
            </a:pPr>
            <a:r>
              <a:rPr lang="en-US" sz="1400" dirty="0"/>
              <a:t>      VAL(</a:t>
            </a:r>
            <a:r>
              <a:rPr lang="en-US" sz="1400" dirty="0" err="1"/>
              <a:t>PhoneStr</a:t>
            </a:r>
            <a:r>
              <a:rPr lang="en-US" sz="1400" dirty="0"/>
              <a:t>, Phone, </a:t>
            </a:r>
            <a:r>
              <a:rPr lang="en-US" sz="1400" dirty="0">
                <a:solidFill>
                  <a:srgbClr val="FF0000"/>
                </a:solidFill>
              </a:rPr>
              <a:t>Err</a:t>
            </a:r>
            <a:r>
              <a:rPr lang="en-US" sz="1400" dirty="0"/>
              <a:t>);</a:t>
            </a:r>
          </a:p>
          <a:p>
            <a:pPr marL="0" indent="0">
              <a:buNone/>
            </a:pPr>
            <a:r>
              <a:rPr lang="en-US" sz="1400" dirty="0"/>
              <a:t>      </a:t>
            </a:r>
            <a:r>
              <a:rPr lang="en-US" sz="1400" b="1" dirty="0" err="1"/>
              <a:t>ReadPhoneAndName</a:t>
            </a:r>
            <a:r>
              <a:rPr lang="en-US" sz="1400" dirty="0"/>
              <a:t> := (</a:t>
            </a:r>
            <a:r>
              <a:rPr lang="en-US" sz="1400" dirty="0">
                <a:solidFill>
                  <a:srgbClr val="FF0000"/>
                </a:solidFill>
              </a:rPr>
              <a:t>Err = 0</a:t>
            </a:r>
            <a:r>
              <a:rPr lang="en-US" sz="1400" dirty="0"/>
              <a:t>)</a:t>
            </a:r>
          </a:p>
          <a:p>
            <a:pPr marL="0" indent="0">
              <a:buNone/>
            </a:pPr>
            <a:r>
              <a:rPr lang="en-US" sz="1400" dirty="0"/>
              <a:t>    END</a:t>
            </a:r>
          </a:p>
          <a:p>
            <a:pPr marL="0" indent="0">
              <a:buNone/>
            </a:pPr>
            <a:r>
              <a:rPr lang="en-US" sz="1400" dirty="0"/>
              <a:t>END;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1142984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 обработка ошибок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3068959"/>
            <a:ext cx="8496944" cy="375789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PROCEDURE </a:t>
            </a:r>
            <a:r>
              <a:rPr lang="en-US" b="1" dirty="0" err="1"/>
              <a:t>SortPhones</a:t>
            </a:r>
            <a:r>
              <a:rPr lang="en-US" dirty="0"/>
              <a:t>(VAR Numbers: </a:t>
            </a:r>
            <a:r>
              <a:rPr lang="en-US" dirty="0" err="1"/>
              <a:t>PhonesType</a:t>
            </a:r>
            <a:r>
              <a:rPr lang="en-US" dirty="0"/>
              <a:t>; </a:t>
            </a:r>
            <a:r>
              <a:rPr lang="en-US" dirty="0" err="1"/>
              <a:t>NumPhones</a:t>
            </a:r>
            <a:r>
              <a:rPr lang="en-US" dirty="0"/>
              <a:t>: INTEGER);</a:t>
            </a:r>
          </a:p>
          <a:p>
            <a:pPr marL="0" indent="0">
              <a:buNone/>
            </a:pPr>
            <a:r>
              <a:rPr lang="en-US" dirty="0"/>
              <a:t>VAR</a:t>
            </a:r>
          </a:p>
          <a:p>
            <a:pPr marL="0" indent="0">
              <a:buNone/>
            </a:pPr>
            <a:r>
              <a:rPr lang="en-US" dirty="0"/>
              <a:t>  I, J: INTEGER;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BEGIN</a:t>
            </a:r>
          </a:p>
          <a:p>
            <a:pPr marL="0" indent="0">
              <a:buNone/>
            </a:pPr>
            <a:r>
              <a:rPr lang="en-US" dirty="0"/>
              <a:t>  FOR I := 1 TO </a:t>
            </a:r>
            <a:r>
              <a:rPr lang="en-US" dirty="0" err="1"/>
              <a:t>NumPhones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DO</a:t>
            </a:r>
          </a:p>
          <a:p>
            <a:pPr marL="0" indent="0">
              <a:buNone/>
            </a:pPr>
            <a:r>
              <a:rPr lang="en-US" dirty="0"/>
              <a:t>    FOR J := 1 TO I - 1</a:t>
            </a:r>
          </a:p>
          <a:p>
            <a:pPr marL="0" indent="0">
              <a:buNone/>
            </a:pPr>
            <a:r>
              <a:rPr lang="en-US" dirty="0"/>
              <a:t>    DO</a:t>
            </a:r>
          </a:p>
          <a:p>
            <a:pPr marL="0" indent="0">
              <a:buNone/>
            </a:pPr>
            <a:r>
              <a:rPr lang="en-US" dirty="0"/>
              <a:t>      IF Numbers[J] &gt; Numbers[I]</a:t>
            </a:r>
          </a:p>
          <a:p>
            <a:pPr marL="0" indent="0">
              <a:buNone/>
            </a:pPr>
            <a:r>
              <a:rPr lang="en-US" dirty="0"/>
              <a:t>      THEN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b="1" dirty="0" err="1"/>
              <a:t>SwapNumbers</a:t>
            </a:r>
            <a:r>
              <a:rPr lang="en-US" dirty="0"/>
              <a:t>(Numbers[I], Numbers[J])</a:t>
            </a:r>
          </a:p>
          <a:p>
            <a:pPr marL="0" indent="0">
              <a:buNone/>
            </a:pPr>
            <a:r>
              <a:rPr lang="en-US" dirty="0"/>
              <a:t>END;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1143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PROCEDURE </a:t>
            </a:r>
            <a:r>
              <a:rPr lang="en-US" b="1" dirty="0" err="1"/>
              <a:t>SortPeoplePhones</a:t>
            </a:r>
            <a:r>
              <a:rPr lang="en-US" dirty="0"/>
              <a:t>;</a:t>
            </a:r>
          </a:p>
          <a:p>
            <a:r>
              <a:rPr lang="en-US" dirty="0"/>
              <a:t>VAR</a:t>
            </a:r>
          </a:p>
          <a:p>
            <a:r>
              <a:rPr lang="en-US" dirty="0"/>
              <a:t>  </a:t>
            </a:r>
            <a:r>
              <a:rPr lang="en-US" dirty="0" err="1"/>
              <a:t>PersonIndex</a:t>
            </a:r>
            <a:r>
              <a:rPr lang="en-US" dirty="0"/>
              <a:t>: INTEGER;</a:t>
            </a:r>
          </a:p>
          <a:p>
            <a:endParaRPr lang="ru-RU" dirty="0"/>
          </a:p>
          <a:p>
            <a:r>
              <a:rPr lang="en-US" dirty="0"/>
              <a:t>BEGIN</a:t>
            </a:r>
          </a:p>
          <a:p>
            <a:r>
              <a:rPr lang="en-US" dirty="0"/>
              <a:t>  FOR </a:t>
            </a:r>
            <a:r>
              <a:rPr lang="en-US" dirty="0" err="1"/>
              <a:t>PersonIndex</a:t>
            </a:r>
            <a:r>
              <a:rPr lang="en-US" dirty="0"/>
              <a:t> := 1 TO </a:t>
            </a:r>
            <a:r>
              <a:rPr lang="en-US" dirty="0" err="1"/>
              <a:t>NumPeople</a:t>
            </a:r>
            <a:endParaRPr lang="en-US" dirty="0"/>
          </a:p>
          <a:p>
            <a:r>
              <a:rPr lang="en-US" dirty="0"/>
              <a:t>  DO</a:t>
            </a:r>
          </a:p>
          <a:p>
            <a:r>
              <a:rPr lang="en-US" dirty="0"/>
              <a:t>    </a:t>
            </a:r>
            <a:r>
              <a:rPr lang="en-US" b="1" dirty="0" err="1"/>
              <a:t>SortPhones</a:t>
            </a:r>
            <a:r>
              <a:rPr lang="en-US" b="1" dirty="0"/>
              <a:t>(People[</a:t>
            </a:r>
            <a:r>
              <a:rPr lang="en-US" b="1" dirty="0" err="1"/>
              <a:t>PersonIndex</a:t>
            </a:r>
            <a:r>
              <a:rPr lang="en-US" b="1" dirty="0"/>
              <a:t>].Phones, People[</a:t>
            </a:r>
            <a:r>
              <a:rPr lang="en-US" b="1" dirty="0" err="1"/>
              <a:t>PersonIndex</a:t>
            </a:r>
            <a:r>
              <a:rPr lang="en-US" b="1" dirty="0"/>
              <a:t>].</a:t>
            </a:r>
            <a:r>
              <a:rPr lang="en-US" b="1" dirty="0" err="1"/>
              <a:t>NumPhones</a:t>
            </a:r>
            <a:r>
              <a:rPr lang="en-US" b="1" dirty="0"/>
              <a:t>)</a:t>
            </a:r>
          </a:p>
          <a:p>
            <a:r>
              <a:rPr lang="en-US" dirty="0"/>
              <a:t>END;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Сортировка сотрудников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PROCEDURE </a:t>
            </a:r>
            <a:r>
              <a:rPr lang="en-US" b="1" dirty="0" err="1"/>
              <a:t>SortPeople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VAR</a:t>
            </a:r>
          </a:p>
          <a:p>
            <a:pPr marL="0" indent="0">
              <a:buNone/>
            </a:pPr>
            <a:r>
              <a:rPr lang="en-US" dirty="0"/>
              <a:t>  I, J: INTEGER;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BEGIN</a:t>
            </a:r>
          </a:p>
          <a:p>
            <a:pPr marL="0" indent="0">
              <a:buNone/>
            </a:pPr>
            <a:r>
              <a:rPr lang="en-US" dirty="0"/>
              <a:t>  FOR I := 1 TO </a:t>
            </a:r>
            <a:r>
              <a:rPr lang="en-US" dirty="0" err="1"/>
              <a:t>NumPeople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DO</a:t>
            </a:r>
          </a:p>
          <a:p>
            <a:pPr marL="0" indent="0">
              <a:buNone/>
            </a:pPr>
            <a:r>
              <a:rPr lang="en-US" dirty="0"/>
              <a:t>    FOR J := 1 TO I - 1</a:t>
            </a:r>
          </a:p>
          <a:p>
            <a:pPr marL="0" indent="0">
              <a:buNone/>
            </a:pPr>
            <a:r>
              <a:rPr lang="en-US" dirty="0"/>
              <a:t>    DO</a:t>
            </a:r>
          </a:p>
          <a:p>
            <a:pPr marL="0" indent="0">
              <a:buNone/>
            </a:pPr>
            <a:r>
              <a:rPr lang="en-US" dirty="0"/>
              <a:t>      IF People[J].Name &gt; People[I].Name</a:t>
            </a:r>
          </a:p>
          <a:p>
            <a:pPr marL="0" indent="0">
              <a:buNone/>
            </a:pPr>
            <a:r>
              <a:rPr lang="en-US" dirty="0"/>
              <a:t>        THEN</a:t>
            </a:r>
          </a:p>
          <a:p>
            <a:pPr marL="0" indent="0">
              <a:buNone/>
            </a:pPr>
            <a:r>
              <a:rPr lang="en-US" dirty="0"/>
              <a:t>          </a:t>
            </a:r>
            <a:r>
              <a:rPr lang="en-US" b="1" dirty="0" err="1"/>
              <a:t>SwapPeople</a:t>
            </a:r>
            <a:r>
              <a:rPr lang="en-US" dirty="0"/>
              <a:t>(People[I], People[J])</a:t>
            </a:r>
          </a:p>
          <a:p>
            <a:pPr marL="0" indent="0">
              <a:buNone/>
            </a:pPr>
            <a:r>
              <a:rPr lang="en-US" dirty="0"/>
              <a:t>END;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Функция вывода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PROCEDURE </a:t>
            </a:r>
            <a:r>
              <a:rPr lang="en-US" sz="1600" b="1" dirty="0" err="1">
                <a:latin typeface="Consolas" panose="020B0609020204030204" pitchFamily="49" charset="0"/>
              </a:rPr>
              <a:t>PrintPeople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VAR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</a:t>
            </a:r>
            <a:r>
              <a:rPr lang="en-US" sz="1600" dirty="0" err="1">
                <a:latin typeface="Consolas" panose="020B0609020204030204" pitchFamily="49" charset="0"/>
              </a:rPr>
              <a:t>PersonIndex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PhoneIndex</a:t>
            </a:r>
            <a:r>
              <a:rPr lang="en-US" sz="1600" dirty="0">
                <a:latin typeface="Consolas" panose="020B0609020204030204" pitchFamily="49" charset="0"/>
              </a:rPr>
              <a:t>: INTEGER;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BEGIN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FOR </a:t>
            </a:r>
            <a:r>
              <a:rPr lang="en-US" sz="1600" dirty="0" err="1">
                <a:latin typeface="Consolas" panose="020B0609020204030204" pitchFamily="49" charset="0"/>
              </a:rPr>
              <a:t>PersonIndex</a:t>
            </a:r>
            <a:r>
              <a:rPr lang="en-US" sz="1600" dirty="0">
                <a:latin typeface="Consolas" panose="020B0609020204030204" pitchFamily="49" charset="0"/>
              </a:rPr>
              <a:t> := 1 TO </a:t>
            </a:r>
            <a:r>
              <a:rPr lang="en-US" sz="1600" dirty="0" err="1">
                <a:latin typeface="Consolas" panose="020B0609020204030204" pitchFamily="49" charset="0"/>
              </a:rPr>
              <a:t>NumPeople</a:t>
            </a:r>
            <a:endParaRPr lang="en-US" sz="1600" dirty="0">
              <a:latin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DO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BEGIN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WRITE(People[</a:t>
            </a:r>
            <a:r>
              <a:rPr lang="en-US" sz="1600" dirty="0" err="1">
                <a:latin typeface="Consolas" panose="020B0609020204030204" pitchFamily="49" charset="0"/>
              </a:rPr>
              <a:t>PersonIndex</a:t>
            </a:r>
            <a:r>
              <a:rPr lang="en-US" sz="1600" dirty="0">
                <a:latin typeface="Consolas" panose="020B0609020204030204" pitchFamily="49" charset="0"/>
              </a:rPr>
              <a:t>].Name, ':');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FOR </a:t>
            </a:r>
            <a:r>
              <a:rPr lang="en-US" sz="1600" dirty="0" err="1">
                <a:latin typeface="Consolas" panose="020B0609020204030204" pitchFamily="49" charset="0"/>
              </a:rPr>
              <a:t>PhoneIndex</a:t>
            </a:r>
            <a:r>
              <a:rPr lang="en-US" sz="1600" dirty="0">
                <a:latin typeface="Consolas" panose="020B0609020204030204" pitchFamily="49" charset="0"/>
              </a:rPr>
              <a:t> := 1 TO People[</a:t>
            </a:r>
            <a:r>
              <a:rPr lang="en-US" sz="1600" dirty="0" err="1">
                <a:latin typeface="Consolas" panose="020B0609020204030204" pitchFamily="49" charset="0"/>
              </a:rPr>
              <a:t>PersonIndex</a:t>
            </a:r>
            <a:r>
              <a:rPr lang="en-US" sz="1600" dirty="0">
                <a:latin typeface="Consolas" panose="020B0609020204030204" pitchFamily="49" charset="0"/>
              </a:rPr>
              <a:t>].</a:t>
            </a:r>
            <a:r>
              <a:rPr lang="en-US" sz="1600" dirty="0" err="1">
                <a:latin typeface="Consolas" panose="020B0609020204030204" pitchFamily="49" charset="0"/>
              </a:rPr>
              <a:t>NumPhones</a:t>
            </a:r>
            <a:endParaRPr lang="en-US" sz="1600" dirty="0">
              <a:latin typeface="Consolas" panose="020B0609020204030204" pitchFamily="49" charset="0"/>
            </a:endParaRP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DO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  IF </a:t>
            </a:r>
            <a:r>
              <a:rPr lang="en-US" sz="1600" dirty="0" err="1">
                <a:latin typeface="Consolas" panose="020B0609020204030204" pitchFamily="49" charset="0"/>
              </a:rPr>
              <a:t>PhoneIndex</a:t>
            </a:r>
            <a:r>
              <a:rPr lang="en-US" sz="1600" dirty="0">
                <a:latin typeface="Consolas" panose="020B0609020204030204" pitchFamily="49" charset="0"/>
              </a:rPr>
              <a:t> = 1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  THEN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    WRITE(' ', People[</a:t>
            </a:r>
            <a:r>
              <a:rPr lang="en-US" sz="1600" dirty="0" err="1">
                <a:latin typeface="Consolas" panose="020B0609020204030204" pitchFamily="49" charset="0"/>
              </a:rPr>
              <a:t>PersonIndex</a:t>
            </a:r>
            <a:r>
              <a:rPr lang="en-US" sz="1600" dirty="0">
                <a:latin typeface="Consolas" panose="020B0609020204030204" pitchFamily="49" charset="0"/>
              </a:rPr>
              <a:t>].Phones[</a:t>
            </a:r>
            <a:r>
              <a:rPr lang="en-US" sz="1600" dirty="0" err="1">
                <a:latin typeface="Consolas" panose="020B0609020204030204" pitchFamily="49" charset="0"/>
              </a:rPr>
              <a:t>PhoneIndex</a:t>
            </a:r>
            <a:r>
              <a:rPr lang="en-US" sz="1600" dirty="0">
                <a:latin typeface="Consolas" panose="020B0609020204030204" pitchFamily="49" charset="0"/>
              </a:rPr>
              <a:t>])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  ELSE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    WRITE(', ', People[</a:t>
            </a:r>
            <a:r>
              <a:rPr lang="en-US" sz="1600" dirty="0" err="1">
                <a:latin typeface="Consolas" panose="020B0609020204030204" pitchFamily="49" charset="0"/>
              </a:rPr>
              <a:t>PersonIndex</a:t>
            </a:r>
            <a:r>
              <a:rPr lang="en-US" sz="1600" dirty="0">
                <a:latin typeface="Consolas" panose="020B0609020204030204" pitchFamily="49" charset="0"/>
              </a:rPr>
              <a:t>].Phones[</a:t>
            </a:r>
            <a:r>
              <a:rPr lang="en-US" sz="1600" dirty="0" err="1">
                <a:latin typeface="Consolas" panose="020B0609020204030204" pitchFamily="49" charset="0"/>
              </a:rPr>
              <a:t>PhoneIndex</a:t>
            </a:r>
            <a:r>
              <a:rPr lang="en-US" sz="1600" dirty="0">
                <a:latin typeface="Consolas" panose="020B0609020204030204" pitchFamily="49" charset="0"/>
              </a:rPr>
              <a:t>]);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  WRITELN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    END </a:t>
            </a:r>
          </a:p>
          <a:p>
            <a:pPr>
              <a:buNone/>
            </a:pPr>
            <a:r>
              <a:rPr lang="en-US" sz="1600" dirty="0">
                <a:latin typeface="Consolas" panose="020B0609020204030204" pitchFamily="49" charset="0"/>
              </a:rPr>
              <a:t>END;</a:t>
            </a:r>
            <a:endParaRPr lang="ru-RU" sz="1600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 фирме “Рога и копыта” работают не более 100 сотрудников. В фирме ведётся телефонный справочник номеров сотрудников. У сотрудника может быть от 1 до 10 номеров. Все сотрудники имеют уникальные имена. Номер телефона - целое число, содержащее не более 11 цифр. Для его представления используйте тип </a:t>
            </a:r>
            <a:r>
              <a:rPr lang="ru-RU" sz="2400" b="1" dirty="0"/>
              <a:t>LONGINT</a:t>
            </a:r>
            <a:r>
              <a:rPr lang="ru-RU" sz="2400" dirty="0"/>
              <a:t>.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/>
              <a:t>Раньше телефонный справочник имел вид: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>
                <a:latin typeface="Consolas" panose="020B0609020204030204" pitchFamily="49" charset="0"/>
              </a:rPr>
              <a:t>3</a:t>
            </a:r>
            <a:endParaRPr lang="ru-RU" sz="2400" b="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400" dirty="0">
                <a:latin typeface="Consolas" panose="020B0609020204030204" pitchFamily="49" charset="0"/>
              </a:rPr>
              <a:t>7383 </a:t>
            </a:r>
            <a:r>
              <a:rPr lang="ru-RU" sz="2400" dirty="0" err="1">
                <a:latin typeface="Consolas" panose="020B0609020204030204" pitchFamily="49" charset="0"/>
              </a:rPr>
              <a:t>Petrov</a:t>
            </a:r>
            <a:r>
              <a:rPr lang="ru-RU" sz="2400" dirty="0">
                <a:latin typeface="Consolas" panose="020B0609020204030204" pitchFamily="49" charset="0"/>
              </a:rPr>
              <a:t> </a:t>
            </a:r>
            <a:r>
              <a:rPr lang="ru-RU" sz="2400" dirty="0" err="1">
                <a:latin typeface="Consolas" panose="020B0609020204030204" pitchFamily="49" charset="0"/>
              </a:rPr>
              <a:t>Vladimir</a:t>
            </a:r>
            <a:r>
              <a:rPr lang="ru-RU" sz="2400" dirty="0">
                <a:latin typeface="Consolas" panose="020B0609020204030204" pitchFamily="49" charset="0"/>
              </a:rPr>
              <a:t> </a:t>
            </a:r>
            <a:r>
              <a:rPr lang="ru-RU" sz="2400" dirty="0" err="1">
                <a:latin typeface="Consolas" panose="020B0609020204030204" pitchFamily="49" charset="0"/>
              </a:rPr>
              <a:t>Semenovich</a:t>
            </a:r>
            <a:endParaRPr lang="ru-RU" sz="2400" b="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400" dirty="0">
                <a:latin typeface="Consolas" panose="020B0609020204030204" pitchFamily="49" charset="0"/>
              </a:rPr>
              <a:t>901 </a:t>
            </a:r>
            <a:r>
              <a:rPr lang="ru-RU" sz="2400" dirty="0" err="1">
                <a:latin typeface="Consolas" panose="020B0609020204030204" pitchFamily="49" charset="0"/>
              </a:rPr>
              <a:t>Alexeev</a:t>
            </a:r>
            <a:r>
              <a:rPr lang="ru-RU" sz="2400" dirty="0">
                <a:latin typeface="Consolas" panose="020B0609020204030204" pitchFamily="49" charset="0"/>
              </a:rPr>
              <a:t> </a:t>
            </a:r>
            <a:r>
              <a:rPr lang="ru-RU" sz="2400" dirty="0" err="1">
                <a:latin typeface="Consolas" panose="020B0609020204030204" pitchFamily="49" charset="0"/>
              </a:rPr>
              <a:t>Alexey</a:t>
            </a:r>
            <a:r>
              <a:rPr lang="ru-RU" sz="2400" dirty="0">
                <a:latin typeface="Consolas" panose="020B0609020204030204" pitchFamily="49" charset="0"/>
              </a:rPr>
              <a:t> </a:t>
            </a:r>
            <a:r>
              <a:rPr lang="ru-RU" sz="2400" dirty="0" err="1">
                <a:latin typeface="Consolas" panose="020B0609020204030204" pitchFamily="49" charset="0"/>
              </a:rPr>
              <a:t>Petrovich</a:t>
            </a:r>
            <a:endParaRPr lang="ru-RU" sz="2400" b="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400" dirty="0">
                <a:latin typeface="Consolas" panose="020B0609020204030204" pitchFamily="49" charset="0"/>
              </a:rPr>
              <a:t>89037651212 </a:t>
            </a:r>
            <a:r>
              <a:rPr lang="ru-RU" sz="2400" dirty="0" err="1">
                <a:latin typeface="Consolas" panose="020B0609020204030204" pitchFamily="49" charset="0"/>
              </a:rPr>
              <a:t>Alexeev</a:t>
            </a:r>
            <a:r>
              <a:rPr lang="ru-RU" sz="2400" dirty="0">
                <a:latin typeface="Consolas" panose="020B0609020204030204" pitchFamily="49" charset="0"/>
              </a:rPr>
              <a:t> </a:t>
            </a:r>
            <a:r>
              <a:rPr lang="ru-RU" sz="2400" dirty="0" err="1">
                <a:latin typeface="Consolas" panose="020B0609020204030204" pitchFamily="49" charset="0"/>
              </a:rPr>
              <a:t>Alexey</a:t>
            </a:r>
            <a:r>
              <a:rPr lang="ru-RU" sz="2400" dirty="0">
                <a:latin typeface="Consolas" panose="020B0609020204030204" pitchFamily="49" charset="0"/>
              </a:rPr>
              <a:t> </a:t>
            </a:r>
            <a:r>
              <a:rPr lang="ru-RU" sz="2400" dirty="0" err="1">
                <a:latin typeface="Consolas" panose="020B0609020204030204" pitchFamily="49" charset="0"/>
              </a:rPr>
              <a:t>Petrovich</a:t>
            </a:r>
            <a:endParaRPr lang="ru-RU" sz="2400" b="0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изменилось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Теперь у нас есть:</a:t>
            </a:r>
          </a:p>
          <a:p>
            <a:r>
              <a:rPr lang="ru-RU" dirty="0"/>
              <a:t>Хранение данных</a:t>
            </a:r>
          </a:p>
          <a:p>
            <a:r>
              <a:rPr lang="ru-RU" dirty="0"/>
              <a:t>Обработка ошибок</a:t>
            </a:r>
          </a:p>
          <a:p>
            <a:r>
              <a:rPr lang="ru-RU" dirty="0"/>
              <a:t>Сортировка номеров</a:t>
            </a:r>
          </a:p>
          <a:p>
            <a:r>
              <a:rPr lang="ru-RU" dirty="0"/>
              <a:t>Сортировка сотрудников</a:t>
            </a:r>
          </a:p>
          <a:p>
            <a:r>
              <a:rPr lang="ru-RU" dirty="0"/>
              <a:t>Чистый и понятный код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A4505-0565-2AD3-20B7-FE5E9A93D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7BBE24-EAB6-82D7-4310-D170911128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200" dirty="0"/>
              <a:t>В первой строке находится количество записей (3), в остальных - номер телефона и имя владельца. В приведённом примере у сотрудника </a:t>
            </a:r>
            <a:r>
              <a:rPr lang="ru-RU" sz="3200" dirty="0" err="1"/>
              <a:t>Alexeev</a:t>
            </a:r>
            <a:r>
              <a:rPr lang="ru-RU" sz="3200" dirty="0"/>
              <a:t> </a:t>
            </a:r>
            <a:r>
              <a:rPr lang="ru-RU" sz="3200" dirty="0" err="1"/>
              <a:t>Alexey</a:t>
            </a:r>
            <a:r>
              <a:rPr lang="ru-RU" sz="3200" dirty="0"/>
              <a:t> </a:t>
            </a:r>
            <a:r>
              <a:rPr lang="ru-RU" sz="3200" dirty="0" err="1"/>
              <a:t>Petrovich</a:t>
            </a:r>
            <a:r>
              <a:rPr lang="ru-RU" sz="3200" dirty="0"/>
              <a:t> два номера телефона: 901 и 89037651212</a:t>
            </a:r>
            <a:br>
              <a:rPr lang="ru-RU" sz="3200" b="0" dirty="0"/>
            </a:br>
            <a:r>
              <a:rPr lang="ru-RU" sz="3200" dirty="0"/>
              <a:t>Фирма решила обновить телефонный справочник и сделать его более удобным. В новом справочнике должны располагаться записи о каждом сотруднике с его номерами телефонов:</a:t>
            </a:r>
            <a:endParaRPr lang="ru-RU" sz="3200" b="0" dirty="0"/>
          </a:p>
          <a:p>
            <a:pPr marL="0" indent="0" fontAlgn="base">
              <a:buNone/>
            </a:pPr>
            <a:r>
              <a:rPr lang="ru-RU" sz="3200" dirty="0"/>
              <a:t>Записи отсортированы в алфавитном порядке по ФИО сотрудника</a:t>
            </a:r>
          </a:p>
          <a:p>
            <a:pPr marL="0" indent="0" fontAlgn="base">
              <a:buNone/>
            </a:pPr>
            <a:r>
              <a:rPr lang="ru-RU" sz="3200" dirty="0"/>
              <a:t>У каждого сотрудника номера телефонов отсортированы в порядке возрастания и перечислены через запятую</a:t>
            </a:r>
          </a:p>
          <a:p>
            <a:pPr marL="0" indent="0">
              <a:buNone/>
            </a:pPr>
            <a:r>
              <a:rPr lang="ru-RU" sz="3200" dirty="0"/>
              <a:t>Например, указанный выше справочник в новом формате будет иметь вид:</a:t>
            </a:r>
            <a:endParaRPr lang="ru-RU" sz="3200" b="0" dirty="0"/>
          </a:p>
          <a:p>
            <a:pPr marL="0" indent="0">
              <a:buNone/>
            </a:pPr>
            <a:r>
              <a:rPr lang="ru-RU" sz="3200" dirty="0" err="1"/>
              <a:t>Alexeev</a:t>
            </a:r>
            <a:r>
              <a:rPr lang="ru-RU" sz="3200" dirty="0"/>
              <a:t> </a:t>
            </a:r>
            <a:r>
              <a:rPr lang="ru-RU" sz="3200" dirty="0" err="1"/>
              <a:t>Alexey</a:t>
            </a:r>
            <a:r>
              <a:rPr lang="ru-RU" sz="3200" dirty="0"/>
              <a:t> </a:t>
            </a:r>
            <a:r>
              <a:rPr lang="ru-RU" sz="3200" dirty="0" err="1"/>
              <a:t>Petrovich</a:t>
            </a:r>
            <a:r>
              <a:rPr lang="ru-RU" sz="3200" dirty="0"/>
              <a:t>: 901, 89037651212</a:t>
            </a:r>
            <a:endParaRPr lang="ru-RU" sz="3200" b="0" dirty="0"/>
          </a:p>
          <a:p>
            <a:pPr marL="0" indent="0">
              <a:buNone/>
            </a:pPr>
            <a:r>
              <a:rPr lang="ru-RU" sz="3200" dirty="0" err="1"/>
              <a:t>Petrov</a:t>
            </a:r>
            <a:r>
              <a:rPr lang="ru-RU" sz="3200" dirty="0"/>
              <a:t> </a:t>
            </a:r>
            <a:r>
              <a:rPr lang="ru-RU" sz="3200" dirty="0" err="1"/>
              <a:t>Vladimir</a:t>
            </a:r>
            <a:r>
              <a:rPr lang="ru-RU" sz="3200" dirty="0"/>
              <a:t> </a:t>
            </a:r>
            <a:r>
              <a:rPr lang="ru-RU" sz="3200" dirty="0" err="1"/>
              <a:t>Semenovich</a:t>
            </a:r>
            <a:r>
              <a:rPr lang="ru-RU" sz="3200" dirty="0"/>
              <a:t>: 7383</a:t>
            </a:r>
            <a:endParaRPr lang="ru-RU" sz="3200" b="0" dirty="0"/>
          </a:p>
          <a:p>
            <a:pPr marL="0" indent="0">
              <a:buNone/>
            </a:pPr>
            <a:r>
              <a:rPr lang="ru-RU" sz="3200" dirty="0"/>
              <a:t>В этом примере номера телефонов сотрудника </a:t>
            </a:r>
            <a:r>
              <a:rPr lang="ru-RU" sz="3200" dirty="0" err="1"/>
              <a:t>Alexeev</a:t>
            </a:r>
            <a:r>
              <a:rPr lang="ru-RU" sz="3200" dirty="0"/>
              <a:t> </a:t>
            </a:r>
            <a:r>
              <a:rPr lang="ru-RU" sz="3200" dirty="0" err="1"/>
              <a:t>Alexey</a:t>
            </a:r>
            <a:r>
              <a:rPr lang="ru-RU" sz="3200" dirty="0"/>
              <a:t> </a:t>
            </a:r>
            <a:r>
              <a:rPr lang="ru-RU" sz="3200" dirty="0" err="1"/>
              <a:t>Petrovich</a:t>
            </a:r>
            <a:r>
              <a:rPr lang="ru-RU" sz="3200" dirty="0"/>
              <a:t> объединились в одну строку. Записи отсортированы по алфавиту.</a:t>
            </a:r>
            <a:endParaRPr lang="ru-RU" sz="3200" b="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361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1F4AF5-BA50-75BE-E667-92790A232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D5AC1E-1696-9A53-8CE0-1491E6226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Было</a:t>
            </a:r>
          </a:p>
          <a:p>
            <a:pPr marL="0" indent="0">
              <a:buNone/>
            </a:pP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3</a:t>
            </a:r>
            <a:endParaRPr lang="ru-RU" sz="2800" b="0" dirty="0"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7383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Petrov</a:t>
            </a: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Vladimir</a:t>
            </a: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Semenovich</a:t>
            </a:r>
            <a:endParaRPr lang="ru-RU" sz="2800" b="0" dirty="0"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901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Alexeev</a:t>
            </a: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Alexey</a:t>
            </a: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Petrovich</a:t>
            </a:r>
            <a:endParaRPr lang="ru-RU" sz="2800" b="0" dirty="0"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89037651212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Alexeev</a:t>
            </a: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Alexey</a:t>
            </a:r>
            <a:r>
              <a:rPr lang="ru-RU" sz="28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800" dirty="0" err="1">
                <a:highlight>
                  <a:srgbClr val="FFFF00"/>
                </a:highlight>
                <a:latin typeface="Consolas" panose="020B0609020204030204" pitchFamily="49" charset="0"/>
              </a:rPr>
              <a:t>Petrovich</a:t>
            </a:r>
            <a:endParaRPr lang="ru-RU" sz="2800" dirty="0">
              <a:highlight>
                <a:srgbClr val="FFFF00"/>
              </a:highlight>
            </a:endParaRPr>
          </a:p>
          <a:p>
            <a:r>
              <a:rPr lang="ru-RU" dirty="0"/>
              <a:t>Должно стать</a:t>
            </a:r>
          </a:p>
          <a:p>
            <a:pPr marL="0" indent="0">
              <a:buNone/>
            </a:pPr>
            <a:r>
              <a:rPr lang="ru-RU" sz="2600" dirty="0" err="1">
                <a:highlight>
                  <a:srgbClr val="FFFF00"/>
                </a:highlight>
                <a:latin typeface="Consolas" panose="020B0609020204030204" pitchFamily="49" charset="0"/>
              </a:rPr>
              <a:t>Alexeev</a:t>
            </a:r>
            <a:r>
              <a:rPr lang="ru-RU" sz="26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600" dirty="0" err="1">
                <a:highlight>
                  <a:srgbClr val="FFFF00"/>
                </a:highlight>
                <a:latin typeface="Consolas" panose="020B0609020204030204" pitchFamily="49" charset="0"/>
              </a:rPr>
              <a:t>Alexey</a:t>
            </a:r>
            <a:r>
              <a:rPr lang="ru-RU" sz="26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600" dirty="0" err="1">
                <a:highlight>
                  <a:srgbClr val="FFFF00"/>
                </a:highlight>
                <a:latin typeface="Consolas" panose="020B0609020204030204" pitchFamily="49" charset="0"/>
              </a:rPr>
              <a:t>Petrovich</a:t>
            </a:r>
            <a:r>
              <a:rPr lang="ru-RU" sz="2600" dirty="0">
                <a:highlight>
                  <a:srgbClr val="FFFF00"/>
                </a:highlight>
                <a:latin typeface="Consolas" panose="020B0609020204030204" pitchFamily="49" charset="0"/>
              </a:rPr>
              <a:t>: 901, 89037651212</a:t>
            </a:r>
            <a:endParaRPr lang="ru-RU" sz="2600" b="0" dirty="0"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ru-RU" sz="2600" dirty="0" err="1">
                <a:highlight>
                  <a:srgbClr val="FFFF00"/>
                </a:highlight>
                <a:latin typeface="Consolas" panose="020B0609020204030204" pitchFamily="49" charset="0"/>
              </a:rPr>
              <a:t>Petrov</a:t>
            </a:r>
            <a:r>
              <a:rPr lang="ru-RU" sz="26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600" dirty="0" err="1">
                <a:highlight>
                  <a:srgbClr val="FFFF00"/>
                </a:highlight>
                <a:latin typeface="Consolas" panose="020B0609020204030204" pitchFamily="49" charset="0"/>
              </a:rPr>
              <a:t>Vladimir</a:t>
            </a:r>
            <a:r>
              <a:rPr lang="ru-RU" sz="2600" dirty="0">
                <a:highlight>
                  <a:srgbClr val="FFFF00"/>
                </a:highlight>
                <a:latin typeface="Consolas" panose="020B0609020204030204" pitchFamily="49" charset="0"/>
              </a:rPr>
              <a:t> </a:t>
            </a:r>
            <a:r>
              <a:rPr lang="ru-RU" sz="2600" dirty="0" err="1">
                <a:highlight>
                  <a:srgbClr val="FFFF00"/>
                </a:highlight>
                <a:latin typeface="Consolas" panose="020B0609020204030204" pitchFamily="49" charset="0"/>
              </a:rPr>
              <a:t>Semenovich</a:t>
            </a:r>
            <a:r>
              <a:rPr lang="ru-RU" sz="2600" dirty="0">
                <a:highlight>
                  <a:srgbClr val="FFFF00"/>
                </a:highlight>
                <a:latin typeface="Consolas" panose="020B0609020204030204" pitchFamily="49" charset="0"/>
              </a:rPr>
              <a:t>: 7383</a:t>
            </a:r>
            <a:endParaRPr lang="ru-RU" sz="2600" b="0" dirty="0">
              <a:highlight>
                <a:srgbClr val="FFFF00"/>
              </a:highlight>
              <a:latin typeface="Consolas" panose="020B0609020204030204" pitchFamily="49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411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Постановка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b="1" dirty="0"/>
              <a:t>Входные данные для программы</a:t>
            </a:r>
            <a:endParaRPr lang="ru-RU" sz="2600" b="0" dirty="0"/>
          </a:p>
          <a:p>
            <a:pPr marL="0" indent="0">
              <a:buNone/>
            </a:pPr>
            <a:r>
              <a:rPr lang="ru-RU" sz="2400" dirty="0"/>
              <a:t>В первой строке содержится число </a:t>
            </a:r>
            <a:r>
              <a:rPr lang="ru-RU" sz="2400" b="1" dirty="0"/>
              <a:t>N</a:t>
            </a:r>
            <a:r>
              <a:rPr lang="ru-RU" sz="2400" dirty="0"/>
              <a:t> – количество записей не меньше 0 и  не больше 500. Ноль записей в таблице не являются ошибкой, просто справочник ещё пустой.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/>
              <a:t>В каждой из следующих </a:t>
            </a:r>
            <a:r>
              <a:rPr lang="ru-RU" sz="2400" b="1" dirty="0"/>
              <a:t>N</a:t>
            </a:r>
            <a:r>
              <a:rPr lang="ru-RU" sz="2400" dirty="0"/>
              <a:t> строк указаны: номер телефона, за которым через пробел следует ФИО сотрудника.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/>
              <a:t>ФИО сотрудника – строка, содержащая одно или несколько слов, записанных латинскими буквами.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/>
              <a:t>Один и тот же номер телефона может встречаться у нескольких сотрудников. Например, если они сидят в одном кабинете.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/>
              <a:t>Программа должна обрабатывать следующие ошибки:</a:t>
            </a:r>
            <a:endParaRPr lang="ru-RU" sz="2400" b="0" dirty="0"/>
          </a:p>
          <a:p>
            <a:pPr marL="0" indent="0" fontAlgn="base">
              <a:buNone/>
            </a:pPr>
            <a:r>
              <a:rPr lang="ru-RU" sz="2400" dirty="0"/>
              <a:t>Если у одного сотрудника будет больше 10 номеров телефонов</a:t>
            </a:r>
          </a:p>
          <a:p>
            <a:pPr marL="0" indent="0" fontAlgn="base">
              <a:buNone/>
            </a:pPr>
            <a:r>
              <a:rPr lang="ru-RU" sz="2400" dirty="0"/>
              <a:t>Если в качестве номера телефона введено не число</a:t>
            </a:r>
          </a:p>
          <a:p>
            <a:pPr marL="0" indent="0" fontAlgn="base">
              <a:buNone/>
            </a:pPr>
            <a:r>
              <a:rPr lang="ru-RU" sz="2400" dirty="0"/>
              <a:t>Если будет указано больше 100 сотрудников.</a:t>
            </a:r>
          </a:p>
          <a:p>
            <a:pPr marL="0" indent="0">
              <a:buNone/>
            </a:pPr>
            <a:r>
              <a:rPr lang="ru-RU" sz="2400" dirty="0"/>
              <a:t>В случае этих ошибок программа должна вывести строку ERROR и завершить работу.</a:t>
            </a:r>
            <a:endParaRPr lang="ru-RU" sz="2400" b="0" dirty="0"/>
          </a:p>
          <a:p>
            <a:pPr marL="0" indent="0">
              <a:buNone/>
            </a:pPr>
            <a:br>
              <a:rPr lang="ru-RU" sz="2400" b="0" dirty="0"/>
            </a:br>
            <a:r>
              <a:rPr lang="ru-RU" sz="2600" b="1" dirty="0"/>
              <a:t>Выходные данные программы</a:t>
            </a:r>
            <a:endParaRPr lang="ru-RU" sz="2400" b="0" dirty="0"/>
          </a:p>
          <a:p>
            <a:pPr marL="0" indent="0">
              <a:buNone/>
            </a:pPr>
            <a:r>
              <a:rPr lang="ru-RU" sz="2400" dirty="0"/>
              <a:t>В каждой выходной строке программы содержится ФИО сотрудника, затем через двоеточие и пробел перечисляются его номера телефонов. Номера телефонов разделяются запятой и пробелом и выводятся в порядке возрастания.</a:t>
            </a:r>
            <a:endParaRPr lang="ru-RU" sz="2400" b="0" dirty="0"/>
          </a:p>
          <a:p>
            <a:pPr marL="0" indent="0">
              <a:buNone/>
            </a:pPr>
            <a:r>
              <a:rPr lang="ru-RU" sz="2400" b="1" dirty="0"/>
              <a:t>Необходимо соблюдать требуемый формат вывода. </a:t>
            </a:r>
            <a:r>
              <a:rPr lang="ru-RU" sz="2400" dirty="0"/>
              <a:t>Программы, выводящие данные в неправильном формате не пройдут автоматические проверки и будут признаны неправильными.</a:t>
            </a:r>
            <a:endParaRPr lang="ru-RU" sz="2400" b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Примеры входных и выходных данных: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11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Ввод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Вывод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600" b="0" dirty="0"/>
                    </a:p>
                    <a:p>
                      <a:pPr rtl="0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234 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Petrov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Anatoly</a:t>
                      </a:r>
                      <a:endParaRPr lang="en-US" sz="1600" b="0" dirty="0"/>
                    </a:p>
                    <a:p>
                      <a:pPr rtl="0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89914003030 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Ivanov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Ivan</a:t>
                      </a:r>
                      <a:endParaRPr lang="en-US" sz="1600" b="0" dirty="0"/>
                    </a:p>
                    <a:p>
                      <a:pPr rtl="0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19992121211 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Petrov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Anatoly</a:t>
                      </a:r>
                      <a:endParaRPr lang="en-US" sz="1600" b="0" dirty="0"/>
                    </a:p>
                    <a:p>
                      <a:pPr rtl="0"/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456 </a:t>
                      </a:r>
                      <a:r>
                        <a:rPr lang="en-US" sz="1800" b="0" i="0" u="none" strike="noStrike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Petrov</a:t>
                      </a:r>
                      <a:r>
                        <a:rPr lang="en-US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Anatoly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Ivanov Ivan: 89914003030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v-SE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Petrov Anatoly: 234, 456, 89992121211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sv-SE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sv-SE" sz="1600" b="0" dirty="0"/>
                    </a:p>
                    <a:p>
                      <a:pPr rtl="0"/>
                      <a:r>
                        <a:rPr lang="sv-SE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123 Ivanov Ivan</a:t>
                      </a:r>
                      <a:endParaRPr lang="sv-SE" sz="1600" b="0" dirty="0"/>
                    </a:p>
                    <a:p>
                      <a:pPr rtl="0"/>
                      <a:r>
                        <a:rPr lang="sv-SE" sz="1800" b="0" i="0" u="none" strike="noStrike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Abc Petrov Anatoly</a:t>
                      </a:r>
                      <a:endParaRPr lang="sv-S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ERROR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0"/>
                      <a:r>
                        <a:rPr lang="en-US" sz="1600" b="0" dirty="0"/>
                        <a:t>0</a:t>
                      </a:r>
                      <a:endParaRPr lang="ru-RU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Простейшее решение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5314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/>
              <a:t>VAR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 err="1"/>
              <a:t>PersonName</a:t>
            </a:r>
            <a:r>
              <a:rPr lang="en-US" sz="1600" dirty="0"/>
              <a:t>: STRING;</a:t>
            </a:r>
          </a:p>
          <a:p>
            <a:pPr>
              <a:buNone/>
            </a:pPr>
            <a:r>
              <a:rPr lang="en-US" sz="1600" dirty="0"/>
              <a:t>  Phone: </a:t>
            </a:r>
            <a:r>
              <a:rPr lang="en-US" sz="1600" dirty="0" err="1"/>
              <a:t>PhoneType</a:t>
            </a:r>
            <a:r>
              <a:rPr lang="en-US" sz="1600" dirty="0"/>
              <a:t>;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 err="1"/>
              <a:t>NumPhones</a:t>
            </a:r>
            <a:r>
              <a:rPr lang="en-US" sz="1600" dirty="0"/>
              <a:t>: INTEGER;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>
                <a:solidFill>
                  <a:srgbClr val="FF0000"/>
                </a:solidFill>
              </a:rPr>
              <a:t>Err</a:t>
            </a:r>
            <a:r>
              <a:rPr lang="en-US" sz="1600" dirty="0"/>
              <a:t>: INTEGER;</a:t>
            </a:r>
          </a:p>
          <a:p>
            <a:pPr>
              <a:buNone/>
            </a:pPr>
            <a:r>
              <a:rPr lang="en-US" sz="1600" dirty="0"/>
              <a:t> PROCEDURE </a:t>
            </a:r>
            <a:r>
              <a:rPr lang="en-US" sz="1600" b="1" dirty="0" err="1"/>
              <a:t>ReadPhoneAndName</a:t>
            </a:r>
            <a:r>
              <a:rPr lang="en-US" sz="1600" dirty="0"/>
              <a:t>(VAR Phone: </a:t>
            </a:r>
            <a:r>
              <a:rPr lang="en-US" sz="1600" dirty="0" err="1"/>
              <a:t>PhoneType</a:t>
            </a:r>
            <a:r>
              <a:rPr lang="en-US" sz="1600" dirty="0"/>
              <a:t>; VAR Name: STRING; VAR</a:t>
            </a:r>
            <a:r>
              <a:rPr lang="en-US" sz="1600" dirty="0">
                <a:solidFill>
                  <a:srgbClr val="FF0000"/>
                </a:solidFill>
              </a:rPr>
              <a:t> Err: </a:t>
            </a:r>
            <a:r>
              <a:rPr lang="en-US" sz="1600" dirty="0"/>
              <a:t>INTEGER);</a:t>
            </a:r>
          </a:p>
          <a:p>
            <a:pPr>
              <a:buNone/>
            </a:pPr>
            <a:r>
              <a:rPr lang="en-US" sz="1600" dirty="0"/>
              <a:t>VAR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 err="1"/>
              <a:t>SpacePos</a:t>
            </a:r>
            <a:r>
              <a:rPr lang="en-US" sz="1600" dirty="0"/>
              <a:t>: INTEGER;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 err="1"/>
              <a:t>PhoneNum</a:t>
            </a:r>
            <a:r>
              <a:rPr lang="en-US" sz="1600" dirty="0"/>
              <a:t>: </a:t>
            </a:r>
            <a:r>
              <a:rPr lang="en-US" sz="1600" dirty="0" err="1"/>
              <a:t>PhoneType</a:t>
            </a:r>
            <a:r>
              <a:rPr lang="en-US" sz="1600" dirty="0"/>
              <a:t>;</a:t>
            </a:r>
          </a:p>
          <a:p>
            <a:pPr>
              <a:buNone/>
            </a:pPr>
            <a:r>
              <a:rPr lang="en-US" sz="1600" dirty="0"/>
              <a:t>  Entry, </a:t>
            </a:r>
            <a:r>
              <a:rPr lang="en-US" sz="1600" dirty="0" err="1"/>
              <a:t>PhoneStr</a:t>
            </a:r>
            <a:r>
              <a:rPr lang="en-US" sz="1600" dirty="0"/>
              <a:t>: STRING;</a:t>
            </a:r>
          </a:p>
          <a:p>
            <a:pPr>
              <a:buNone/>
            </a:pPr>
            <a:r>
              <a:rPr lang="en-US" sz="1600" dirty="0"/>
              <a:t>BEGIN</a:t>
            </a:r>
          </a:p>
          <a:p>
            <a:pPr>
              <a:buNone/>
            </a:pPr>
            <a:r>
              <a:rPr lang="en-US" sz="1600" dirty="0"/>
              <a:t>  READLN(Entry);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 err="1"/>
              <a:t>SpacePos</a:t>
            </a:r>
            <a:r>
              <a:rPr lang="en-US" sz="1600" dirty="0"/>
              <a:t> := POS(' ', Entry);</a:t>
            </a:r>
          </a:p>
          <a:p>
            <a:pPr>
              <a:buNone/>
            </a:pPr>
            <a:r>
              <a:rPr lang="en-US" sz="1600" dirty="0"/>
              <a:t>  Name := COPY(Entry, </a:t>
            </a:r>
            <a:r>
              <a:rPr lang="en-US" sz="1600" dirty="0" err="1"/>
              <a:t>SpacePos</a:t>
            </a:r>
            <a:r>
              <a:rPr lang="en-US" sz="1600" dirty="0"/>
              <a:t> + 1, LENGTH(Entry) - </a:t>
            </a:r>
            <a:r>
              <a:rPr lang="en-US" sz="1600" dirty="0" err="1"/>
              <a:t>SpacePos</a:t>
            </a:r>
            <a:r>
              <a:rPr lang="en-US" sz="1600" dirty="0"/>
              <a:t>);</a:t>
            </a:r>
          </a:p>
          <a:p>
            <a:pPr>
              <a:buNone/>
            </a:pPr>
            <a:r>
              <a:rPr lang="en-US" sz="1600" dirty="0"/>
              <a:t>  </a:t>
            </a:r>
            <a:r>
              <a:rPr lang="en-US" sz="1600" dirty="0" err="1"/>
              <a:t>PhoneStr</a:t>
            </a:r>
            <a:r>
              <a:rPr lang="en-US" sz="1600" dirty="0"/>
              <a:t> := COPY(Entry, 1, </a:t>
            </a:r>
            <a:r>
              <a:rPr lang="en-US" sz="1600" dirty="0" err="1"/>
              <a:t>SpacePos</a:t>
            </a:r>
            <a:r>
              <a:rPr lang="en-US" sz="1600" dirty="0"/>
              <a:t> - 1);</a:t>
            </a:r>
          </a:p>
          <a:p>
            <a:pPr>
              <a:buNone/>
            </a:pPr>
            <a:r>
              <a:rPr lang="en-US" sz="1600" dirty="0"/>
              <a:t>  VAL(</a:t>
            </a:r>
            <a:r>
              <a:rPr lang="en-US" sz="1600" dirty="0" err="1"/>
              <a:t>PhoneStr</a:t>
            </a:r>
            <a:r>
              <a:rPr lang="en-US" sz="1600" dirty="0"/>
              <a:t>, Phone, </a:t>
            </a:r>
            <a:r>
              <a:rPr lang="en-US" sz="1600" dirty="0">
                <a:solidFill>
                  <a:srgbClr val="FF0000"/>
                </a:solidFill>
              </a:rPr>
              <a:t>Err</a:t>
            </a:r>
            <a:r>
              <a:rPr lang="en-US" sz="1600" dirty="0"/>
              <a:t>)</a:t>
            </a:r>
          </a:p>
          <a:p>
            <a:pPr>
              <a:buNone/>
            </a:pPr>
            <a:r>
              <a:rPr lang="en-US" sz="1600" dirty="0"/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3646770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Простейшее решение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7086" y="177281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/>
              <a:t>BEGIN  READLN(</a:t>
            </a:r>
            <a:r>
              <a:rPr lang="en-US" sz="2400" dirty="0" err="1"/>
              <a:t>NumPhones</a:t>
            </a:r>
            <a:r>
              <a:rPr lang="en-US" sz="2400" dirty="0"/>
              <a:t>);</a:t>
            </a:r>
          </a:p>
          <a:p>
            <a:pPr>
              <a:buNone/>
            </a:pPr>
            <a:r>
              <a:rPr lang="en-US" sz="2400" dirty="0"/>
              <a:t>  </a:t>
            </a:r>
            <a:r>
              <a:rPr lang="en-US" sz="2400" b="1" dirty="0" err="1"/>
              <a:t>ReadPhoneAndName</a:t>
            </a:r>
            <a:r>
              <a:rPr lang="en-US" sz="2400" dirty="0"/>
              <a:t>(Phone, </a:t>
            </a:r>
            <a:r>
              <a:rPr lang="en-US" sz="2400" dirty="0" err="1"/>
              <a:t>PersonName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0000"/>
                </a:solidFill>
              </a:rPr>
              <a:t>Err</a:t>
            </a:r>
            <a:r>
              <a:rPr lang="en-US" sz="2400" dirty="0"/>
              <a:t>);</a:t>
            </a:r>
          </a:p>
          <a:p>
            <a:pPr>
              <a:buNone/>
            </a:pPr>
            <a:r>
              <a:rPr lang="en-US" sz="2400" dirty="0">
                <a:solidFill>
                  <a:srgbClr val="FF0000"/>
                </a:solidFill>
              </a:rPr>
              <a:t>  IF Err = 0</a:t>
            </a:r>
          </a:p>
          <a:p>
            <a:pPr>
              <a:buNone/>
            </a:pPr>
            <a:r>
              <a:rPr lang="en-US" sz="2400" dirty="0"/>
              <a:t>  THEN</a:t>
            </a:r>
          </a:p>
          <a:p>
            <a:pPr>
              <a:buNone/>
            </a:pPr>
            <a:r>
              <a:rPr lang="en-US" sz="2400" dirty="0"/>
              <a:t>    WRITELN(</a:t>
            </a:r>
            <a:r>
              <a:rPr lang="en-US" sz="2400" dirty="0" err="1"/>
              <a:t>PersonName</a:t>
            </a:r>
            <a:r>
              <a:rPr lang="en-US" sz="2400" dirty="0"/>
              <a:t>, ': ', Phone)</a:t>
            </a:r>
          </a:p>
          <a:p>
            <a:pPr>
              <a:buNone/>
            </a:pPr>
            <a:r>
              <a:rPr lang="en-US" sz="2400" dirty="0"/>
              <a:t>  ELSE</a:t>
            </a:r>
          </a:p>
          <a:p>
            <a:pPr>
              <a:buNone/>
            </a:pPr>
            <a:r>
              <a:rPr lang="en-US" sz="2400" dirty="0"/>
              <a:t>    </a:t>
            </a:r>
            <a:r>
              <a:rPr lang="en-US" sz="2400" dirty="0">
                <a:solidFill>
                  <a:srgbClr val="FF0000"/>
                </a:solidFill>
              </a:rPr>
              <a:t>WRITELN('ERROR')</a:t>
            </a:r>
          </a:p>
          <a:p>
            <a:pPr>
              <a:buNone/>
            </a:pPr>
            <a:r>
              <a:rPr lang="en-US" sz="2400" dirty="0"/>
              <a:t>END.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Анализ решения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Решена часть задачи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Ввод данных</a:t>
            </a:r>
          </a:p>
          <a:p>
            <a:r>
              <a:rPr lang="ru-RU" dirty="0"/>
              <a:t>Вывод результатов</a:t>
            </a:r>
          </a:p>
          <a:p>
            <a:r>
              <a:rPr lang="ru-RU" dirty="0"/>
              <a:t>Некоторые тесты пройдут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Не реализованы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Обработка</a:t>
            </a:r>
            <a:r>
              <a:rPr lang="en-US" dirty="0"/>
              <a:t> </a:t>
            </a:r>
            <a:r>
              <a:rPr lang="ru-RU" dirty="0"/>
              <a:t>других ошибок</a:t>
            </a:r>
          </a:p>
          <a:p>
            <a:r>
              <a:rPr lang="ru-RU" dirty="0"/>
              <a:t>Сортировка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</TotalTime>
  <Words>1475</Words>
  <Application>Microsoft Office PowerPoint</Application>
  <PresentationFormat>Экран (4:3)</PresentationFormat>
  <Paragraphs>275</Paragraphs>
  <Slides>21</Slides>
  <Notes>2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Consolas</vt:lpstr>
      <vt:lpstr>Тема Office</vt:lpstr>
      <vt:lpstr>Разбор задания №3 (10-11кл)</vt:lpstr>
      <vt:lpstr>Постановка задачи</vt:lpstr>
      <vt:lpstr>Постановка задачи</vt:lpstr>
      <vt:lpstr>Постановка задачи</vt:lpstr>
      <vt:lpstr>Постановка задачи</vt:lpstr>
      <vt:lpstr>Примеры входных и выходных данных:</vt:lpstr>
      <vt:lpstr>Простейшее решение</vt:lpstr>
      <vt:lpstr>Простейшее решение</vt:lpstr>
      <vt:lpstr>Анализ решения</vt:lpstr>
      <vt:lpstr>Хорошее решение</vt:lpstr>
      <vt:lpstr>Вводим тип «сотрудник»</vt:lpstr>
      <vt:lpstr>Основная программа</vt:lpstr>
      <vt:lpstr>Функция ввода сотрудников</vt:lpstr>
      <vt:lpstr>Добавляем сотрудника</vt:lpstr>
      <vt:lpstr>Поиск сотрудника</vt:lpstr>
      <vt:lpstr>Чтение сотрудника</vt:lpstr>
      <vt:lpstr>Презентация PowerPoint</vt:lpstr>
      <vt:lpstr>Сортировка сотрудников</vt:lpstr>
      <vt:lpstr>Функция вывода</vt:lpstr>
      <vt:lpstr>Что изменилось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Разбор задания №2 (10-11кл)</dc:title>
  <dc:creator>user</dc:creator>
  <cp:lastModifiedBy>Алексей Малов</cp:lastModifiedBy>
  <cp:revision>68</cp:revision>
  <dcterms:created xsi:type="dcterms:W3CDTF">2023-04-07T18:47:03Z</dcterms:created>
  <dcterms:modified xsi:type="dcterms:W3CDTF">2023-04-09T10:10:49Z</dcterms:modified>
</cp:coreProperties>
</file>