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Palatino Linotype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PalatinoLinotype-bold.fntdata"/><Relationship Id="rId16" Type="http://schemas.openxmlformats.org/officeDocument/2006/relationships/font" Target="fonts/PalatinoLinotype-regular.fntdata"/><Relationship Id="rId5" Type="http://schemas.openxmlformats.org/officeDocument/2006/relationships/slide" Target="slides/slide1.xml"/><Relationship Id="rId19" Type="http://schemas.openxmlformats.org/officeDocument/2006/relationships/font" Target="fonts/PalatinoLinotype-boldItalic.fntdata"/><Relationship Id="rId6" Type="http://schemas.openxmlformats.org/officeDocument/2006/relationships/slide" Target="slides/slide2.xml"/><Relationship Id="rId18" Type="http://schemas.openxmlformats.org/officeDocument/2006/relationships/font" Target="fonts/PalatinoLinotype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2493105" y="802298"/>
            <a:ext cx="8561747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Palatino Linotype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2493106" y="3531204"/>
            <a:ext cx="8561746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b="0" sz="180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2493105" y="329307"/>
            <a:ext cx="4897310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1437664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0" name="Google Shape;20;p2"/>
          <p:cNvCxnSpPr/>
          <p:nvPr/>
        </p:nvCxnSpPr>
        <p:spPr>
          <a:xfrm>
            <a:off x="2334637" y="798973"/>
            <a:ext cx="0" cy="2544756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" type="body"/>
          </p:nvPr>
        </p:nvSpPr>
        <p:spPr>
          <a:xfrm rot="5400000">
            <a:off x="4569469" y="-1019041"/>
            <a:ext cx="3450613" cy="95201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88" name="Google Shape;88;p11"/>
          <p:cNvCxnSpPr/>
          <p:nvPr/>
        </p:nvCxnSpPr>
        <p:spPr>
          <a:xfrm>
            <a:off x="1371687" y="798973"/>
            <a:ext cx="0" cy="1067168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/>
          <p:nvPr>
            <p:ph type="title"/>
          </p:nvPr>
        </p:nvSpPr>
        <p:spPr>
          <a:xfrm rot="5400000">
            <a:off x="7959483" y="2363492"/>
            <a:ext cx="4574999" cy="161574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" type="body"/>
          </p:nvPr>
        </p:nvSpPr>
        <p:spPr>
          <a:xfrm rot="5400000">
            <a:off x="3116598" y="-698041"/>
            <a:ext cx="4574999" cy="77388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95" name="Google Shape;95;p12"/>
          <p:cNvCxnSpPr/>
          <p:nvPr/>
        </p:nvCxnSpPr>
        <p:spPr>
          <a:xfrm rot="10800000">
            <a:off x="9439111" y="719272"/>
            <a:ext cx="1615742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27" name="Google Shape;27;p3"/>
          <p:cNvCxnSpPr/>
          <p:nvPr/>
        </p:nvCxnSpPr>
        <p:spPr>
          <a:xfrm>
            <a:off x="1371687" y="798973"/>
            <a:ext cx="0" cy="1067168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1534813" y="1756130"/>
            <a:ext cx="8562580" cy="1887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alatino Linotype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1534695" y="3806195"/>
            <a:ext cx="8549990" cy="10129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34" name="Google Shape;34;p4"/>
          <p:cNvCxnSpPr/>
          <p:nvPr/>
        </p:nvCxnSpPr>
        <p:spPr>
          <a:xfrm>
            <a:off x="1371687" y="798973"/>
            <a:ext cx="0" cy="2845107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1534695" y="804889"/>
            <a:ext cx="9520157" cy="105930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1534695" y="2010878"/>
            <a:ext cx="4608576" cy="3438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6454793" y="2017343"/>
            <a:ext cx="4604130" cy="3441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42" name="Google Shape;42;p5"/>
          <p:cNvCxnSpPr/>
          <p:nvPr/>
        </p:nvCxnSpPr>
        <p:spPr>
          <a:xfrm>
            <a:off x="1371687" y="798973"/>
            <a:ext cx="0" cy="1067168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1534695" y="804163"/>
            <a:ext cx="9520157" cy="105631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1534695" y="2019549"/>
            <a:ext cx="4608576" cy="8019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1534695" y="2824269"/>
            <a:ext cx="4608576" cy="26444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3" type="body"/>
          </p:nvPr>
        </p:nvSpPr>
        <p:spPr>
          <a:xfrm>
            <a:off x="6454791" y="2023003"/>
            <a:ext cx="4608576" cy="8022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b="0" sz="2200" cap="none">
                <a:solidFill>
                  <a:schemeClr val="accent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6"/>
          <p:cNvSpPr txBox="1"/>
          <p:nvPr>
            <p:ph idx="4" type="body"/>
          </p:nvPr>
        </p:nvSpPr>
        <p:spPr>
          <a:xfrm>
            <a:off x="6454792" y="2821491"/>
            <a:ext cx="4608576" cy="2637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2" name="Google Shape;52;p6"/>
          <p:cNvCxnSpPr/>
          <p:nvPr/>
        </p:nvCxnSpPr>
        <p:spPr>
          <a:xfrm>
            <a:off x="1371687" y="798973"/>
            <a:ext cx="0" cy="1067168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58" name="Google Shape;58;p7"/>
          <p:cNvCxnSpPr/>
          <p:nvPr/>
        </p:nvCxnSpPr>
        <p:spPr>
          <a:xfrm>
            <a:off x="1371687" y="798973"/>
            <a:ext cx="0" cy="1067168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1534642" y="798973"/>
            <a:ext cx="3183128" cy="22471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Palatino Linotype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5043714" y="798974"/>
            <a:ext cx="6012470" cy="46588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1534695" y="3205491"/>
            <a:ext cx="3184989" cy="2248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>
            <a:off x="1371687" y="798973"/>
            <a:ext cx="0" cy="2247117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oogle Shape;72;p10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73" name="Google Shape;73;p10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1A1814"/>
                </a:gs>
                <a:gs pos="100000">
                  <a:srgbClr val="1A1814"/>
                </a:gs>
              </a:gsLst>
              <a:lin ang="5400000" scaled="0"/>
            </a:gradFill>
            <a:ln>
              <a:noFill/>
            </a:ln>
            <a:effectLst>
              <a:outerShdw blurRad="127000" sx="98000" rotWithShape="0" algn="tl" dir="4740000" dist="228600" sy="98000">
                <a:srgbClr val="000000">
                  <a:alpha val="33725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0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cap="flat" cmpd="sng" w="50800">
              <a:solidFill>
                <a:srgbClr val="19191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" name="Google Shape;75;p10"/>
          <p:cNvSpPr txBox="1"/>
          <p:nvPr>
            <p:ph type="title"/>
          </p:nvPr>
        </p:nvSpPr>
        <p:spPr>
          <a:xfrm>
            <a:off x="1535694" y="1129513"/>
            <a:ext cx="5447840" cy="18305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/>
          <p:nvPr>
            <p:ph idx="2" type="pic"/>
          </p:nvPr>
        </p:nvSpPr>
        <p:spPr>
          <a:xfrm>
            <a:off x="8124389" y="1122542"/>
            <a:ext cx="2791171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1534695" y="3145992"/>
            <a:ext cx="5440037" cy="20037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8" name="Google Shape;78;p10"/>
          <p:cNvSpPr txBox="1"/>
          <p:nvPr>
            <p:ph idx="10" type="dt"/>
          </p:nvPr>
        </p:nvSpPr>
        <p:spPr>
          <a:xfrm>
            <a:off x="1534695" y="5469856"/>
            <a:ext cx="5440038" cy="32012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1" type="ftr"/>
          </p:nvPr>
        </p:nvSpPr>
        <p:spPr>
          <a:xfrm>
            <a:off x="1534910" y="318640"/>
            <a:ext cx="5453475" cy="3209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1371687" y="798973"/>
            <a:ext cx="0" cy="2161124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9F9F8"/>
            </a:gs>
            <a:gs pos="100000">
              <a:srgbClr val="D6D4D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>
            <a:gsLst>
              <a:gs pos="0">
                <a:srgbClr val="EDEBE7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" name="Google Shape;7;p1"/>
          <p:cNvPicPr preferRelativeResize="0"/>
          <p:nvPr/>
        </p:nvPicPr>
        <p:blipFill rotWithShape="1">
          <a:blip r:embed="rId1">
            <a:alphaModFix/>
          </a:blip>
          <a:srcRect b="-2768" l="0" r="0" t="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  <a:defRPr b="0" i="0" sz="3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indent="-3429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indent="-3302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indent="-3175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indent="-3048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indent="-304800" lvl="5" marL="27432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indent="-304800" lvl="6" marL="3200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indent="-304800" lvl="7" marL="3657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indent="-304800" lvl="8" marL="4114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888888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480060" y="798973"/>
            <a:ext cx="811019" cy="5035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2800" u="none" cap="none" strike="noStrike">
                <a:solidFill>
                  <a:schemeClr val="accent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0" y="6141705"/>
            <a:ext cx="12192000" cy="0"/>
          </a:xfrm>
          <a:prstGeom prst="straightConnector1">
            <a:avLst/>
          </a:prstGeom>
          <a:noFill/>
          <a:ln cap="flat" cmpd="sng" w="12700">
            <a:solidFill>
              <a:srgbClr val="000001">
                <a:alpha val="2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3"/>
          <p:cNvSpPr txBox="1"/>
          <p:nvPr>
            <p:ph type="ctrTitle"/>
          </p:nvPr>
        </p:nvSpPr>
        <p:spPr>
          <a:xfrm>
            <a:off x="2493105" y="802298"/>
            <a:ext cx="8561747" cy="254143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alatino Linotype"/>
              <a:buNone/>
            </a:pPr>
            <a:r>
              <a:rPr lang="ru-RU"/>
              <a:t>Разбор работы программы Summator</a:t>
            </a:r>
            <a:endParaRPr/>
          </a:p>
        </p:txBody>
      </p:sp>
      <p:sp>
        <p:nvSpPr>
          <p:cNvPr id="101" name="Google Shape;101;p13"/>
          <p:cNvSpPr txBox="1"/>
          <p:nvPr>
            <p:ph idx="1" type="subTitle"/>
          </p:nvPr>
        </p:nvSpPr>
        <p:spPr>
          <a:xfrm>
            <a:off x="2493106" y="3531204"/>
            <a:ext cx="8561746" cy="9776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Главная программа</a:t>
            </a:r>
            <a:endParaRPr/>
          </a:p>
        </p:txBody>
      </p:sp>
      <p:pic>
        <p:nvPicPr>
          <p:cNvPr id="158" name="Google Shape;158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4696" y="1853753"/>
            <a:ext cx="9747720" cy="3604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3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Спасибо за внимание</a:t>
            </a:r>
            <a:endParaRPr/>
          </a:p>
        </p:txBody>
      </p:sp>
      <p:pic>
        <p:nvPicPr>
          <p:cNvPr id="164" name="Google Shape;164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100" y="1853754"/>
            <a:ext cx="6860791" cy="4575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Сложности</a:t>
            </a:r>
            <a:endParaRPr/>
          </a:p>
        </p:txBody>
      </p:sp>
      <p:sp>
        <p:nvSpPr>
          <p:cNvPr id="107" name="Google Shape;107;p14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1) Учесть, что число большое для преобразования его в целочисленный тип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2) Производить проверку числа на выход за пределы системы счислений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5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Логика работы</a:t>
            </a:r>
            <a:endParaRPr/>
          </a:p>
        </p:txBody>
      </p:sp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1) Проверяем числа на корректность:</a:t>
            </a:r>
            <a:endParaRPr/>
          </a:p>
          <a:p>
            <a:pPr indent="-228600" lvl="1" marL="6858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Не превышает длину в 254 символа</a:t>
            </a:r>
            <a:endParaRPr/>
          </a:p>
          <a:p>
            <a:pPr indent="-228600" lvl="1" marL="6858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Не выходит за пределы диапазона системы счислений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2) Если оба числа корректны - суммируем числа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3) Суммирование производится как в математике: столбиком, справа на лево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6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Идея реализации</a:t>
            </a:r>
            <a:endParaRPr/>
          </a:p>
        </p:txBody>
      </p:sp>
      <p:sp>
        <p:nvSpPr>
          <p:cNvPr id="119" name="Google Shape;119;p16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Создаем строку/массив знаков, по которому сможем понять числовое значение символа и получить символ по числовому значению:</a:t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101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Посимвольно, справа на лево производим суммирование</a:t>
            </a:r>
            <a:endParaRPr/>
          </a:p>
        </p:txBody>
      </p:sp>
      <p:pic>
        <p:nvPicPr>
          <p:cNvPr id="120" name="Google Shape;12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4696" y="2856938"/>
            <a:ext cx="9459716" cy="7220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Получение числа из символа и наоборот</a:t>
            </a:r>
            <a:endParaRPr/>
          </a:p>
        </p:txBody>
      </p:sp>
      <p:sp>
        <p:nvSpPr>
          <p:cNvPr id="126" name="Google Shape;126;p17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1) Проверяем на корректность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/>
              <a:t>поступивших значений.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2) В Pascal индексирование символов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/>
              <a:t>в строке идет с 1. Чтобы получить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/>
              <a:t>нужное значение необходимо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ru-RU"/>
              <a:t>вычитать и прибавлять по 1.</a:t>
            </a:r>
            <a:endParaRPr/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b="0" l="0" r="36231" t="0"/>
          <a:stretch/>
        </p:blipFill>
        <p:spPr>
          <a:xfrm>
            <a:off x="7425486" y="1853754"/>
            <a:ext cx="4156914" cy="46882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Проверка на корректность </a:t>
            </a:r>
            <a:endParaRPr/>
          </a:p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1534696" y="1853754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Проверяем каждое число на корректность входных параметров:</a:t>
            </a:r>
            <a:endParaRPr/>
          </a:p>
        </p:txBody>
      </p:sp>
      <p:pic>
        <p:nvPicPr>
          <p:cNvPr id="134" name="Google Shape;13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4697" y="2264006"/>
            <a:ext cx="10001418" cy="4393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Процесс суммирования</a:t>
            </a:r>
            <a:endParaRPr/>
          </a:p>
        </p:txBody>
      </p:sp>
      <p:sp>
        <p:nvSpPr>
          <p:cNvPr id="140" name="Google Shape;140;p19"/>
          <p:cNvSpPr txBox="1"/>
          <p:nvPr>
            <p:ph idx="1" type="body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1) Выравниваем числа до одинаковой длины. Число с меньшим количеством знаков добиваем нулями слева.</a:t>
            </a:r>
            <a:endParaRPr/>
          </a:p>
          <a:p>
            <a:pPr indent="-228600" lvl="0" marL="22860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ru-RU"/>
              <a:t>2) В цикле проходим строки из конца в начало</a:t>
            </a:r>
            <a:endParaRPr/>
          </a:p>
          <a:p>
            <a:pPr indent="-228600" lvl="1" marL="6858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Получаем числовое значение (число1) текущего символа первого числа</a:t>
            </a:r>
            <a:endParaRPr/>
          </a:p>
          <a:p>
            <a:pPr indent="-228600" lvl="1" marL="6858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Получаем числовое значение (число2) текущего символа второго числа</a:t>
            </a:r>
            <a:endParaRPr/>
          </a:p>
          <a:p>
            <a:pPr indent="-228600" lvl="1" marL="68580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ru-RU"/>
              <a:t>Суммируем число1 и число2 с учетом предыдущего переноса. В случае превышения суммы чисел системы счислений – добавляем перенос на следующую итерацию.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Выравнивание чисел до одинаковой длины</a:t>
            </a:r>
            <a:endParaRPr/>
          </a:p>
        </p:txBody>
      </p:sp>
      <p:pic>
        <p:nvPicPr>
          <p:cNvPr id="146" name="Google Shape;146;p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4696" y="1853754"/>
            <a:ext cx="9423948" cy="4689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/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alatino Linotype"/>
              <a:buNone/>
            </a:pPr>
            <a:r>
              <a:rPr lang="ru-RU"/>
              <a:t>Суммирование</a:t>
            </a:r>
            <a:endParaRPr/>
          </a:p>
        </p:txBody>
      </p:sp>
      <p:pic>
        <p:nvPicPr>
          <p:cNvPr id="152" name="Google Shape;152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12519" t="0"/>
          <a:stretch/>
        </p:blipFill>
        <p:spPr>
          <a:xfrm>
            <a:off x="1534696" y="1853753"/>
            <a:ext cx="6456779" cy="4651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Галерея">
  <a:themeElements>
    <a:clrScheme name="Gallery">
      <a:dk1>
        <a:srgbClr val="000000"/>
      </a:dk1>
      <a:lt1>
        <a:srgbClr val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